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6" d="100"/>
          <a:sy n="56" d="100"/>
        </p:scale>
        <p:origin x="94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11/28/2023</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11/28/2023</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11/28/2023</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11/28/2023</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11/28/2023</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11/28/2023</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11/28/2023</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11/28/2023</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11/28/2023</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11/28/2023</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11/28/2023</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200joy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200joyce/Capstone/blob/main/jupyter-labs-eda-dataviz.ipynb.jupyterlite_ExploringAndPreparingData_wk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200joyce/Capstone/blob/main/jupyter-labs-eda-sql-coursera_sqllite_wk2_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200joyce/Capstone/blob/main/lab_jupyter_launch_site_location.jupyterlite_wk3_1_Folium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200joyce/Capstone/blob/main/spacex_dash_app_WithPlotly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200joyce/Capstone/blob/main/SpaceX_Machine_Learning_Prediction_Part_5.jupyterlite_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200joy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200joyce/Capstone/blob/main/jupyter-labs-webscraping%20(3).ipynb" TargetMode="External"/><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&lt;</a:t>
            </a:r>
            <a:r>
              <a:rPr lang="en-US" dirty="0" err="1" smtClean="0">
                <a:solidFill>
                  <a:schemeClr val="bg2"/>
                </a:solidFill>
                <a:latin typeface="Abadi"/>
                <a:ea typeface="SF Pro" pitchFamily="2" charset="0"/>
                <a:cs typeface="SF Pro" pitchFamily="2" charset="0"/>
              </a:rPr>
              <a:t>Xiwen</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Hou</a:t>
            </a:r>
            <a:r>
              <a:rPr lang="en-US" dirty="0" smtClean="0">
                <a:solidFill>
                  <a:schemeClr val="bg2"/>
                </a:solidFill>
                <a:latin typeface="Abadi"/>
                <a:ea typeface="SF Pro" pitchFamily="2" charset="0"/>
                <a:cs typeface="SF Pro" pitchFamily="2" charset="0"/>
              </a:rPr>
              <a:t>&gt;</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&lt;Nov 22, 2023&gt;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smtClean="0">
                <a:solidFill>
                  <a:schemeClr val="accent3">
                    <a:lumMod val="25000"/>
                  </a:schemeClr>
                </a:solidFill>
                <a:latin typeface="Abadi" panose="020B0604020104020204" pitchFamily="34" charset="0"/>
              </a:rPr>
              <a:t>How </a:t>
            </a:r>
            <a:r>
              <a:rPr lang="en-US" sz="2200" dirty="0">
                <a:solidFill>
                  <a:schemeClr val="accent3">
                    <a:lumMod val="25000"/>
                  </a:schemeClr>
                </a:solidFill>
                <a:latin typeface="Abadi" panose="020B0604020104020204" pitchFamily="34" charset="0"/>
              </a:rPr>
              <a:t>data were </a:t>
            </a:r>
            <a:r>
              <a:rPr lang="en-US" sz="2200" dirty="0" smtClean="0">
                <a:solidFill>
                  <a:schemeClr val="accent3">
                    <a:lumMod val="25000"/>
                  </a:schemeClr>
                </a:solidFill>
                <a:latin typeface="Abadi" panose="020B0604020104020204" pitchFamily="34" charset="0"/>
              </a:rPr>
              <a:t>processed:</a:t>
            </a:r>
          </a:p>
          <a:p>
            <a:pPr lvl="1"/>
            <a:r>
              <a:rPr lang="en-CA" sz="1800" dirty="0">
                <a:solidFill>
                  <a:schemeClr val="accent3">
                    <a:lumMod val="25000"/>
                  </a:schemeClr>
                </a:solidFill>
                <a:latin typeface="Abadi" panose="020B0604020104020204" pitchFamily="34" charset="0"/>
              </a:rPr>
              <a:t>Use the method </a:t>
            </a:r>
            <a:r>
              <a:rPr lang="en-CA" sz="1800" dirty="0" err="1">
                <a:solidFill>
                  <a:schemeClr val="accent3">
                    <a:lumMod val="25000"/>
                  </a:schemeClr>
                </a:solidFill>
                <a:latin typeface="Abadi" panose="020B0604020104020204" pitchFamily="34" charset="0"/>
              </a:rPr>
              <a:t>value_counts</a:t>
            </a:r>
            <a:r>
              <a:rPr lang="en-CA" sz="1800" dirty="0">
                <a:solidFill>
                  <a:schemeClr val="accent3">
                    <a:lumMod val="25000"/>
                  </a:schemeClr>
                </a:solidFill>
                <a:latin typeface="Abadi" panose="020B0604020104020204" pitchFamily="34" charset="0"/>
              </a:rPr>
              <a:t>() on the column </a:t>
            </a:r>
            <a:r>
              <a:rPr lang="en-CA" sz="1800" dirty="0" err="1">
                <a:solidFill>
                  <a:schemeClr val="accent3">
                    <a:lumMod val="25000"/>
                  </a:schemeClr>
                </a:solidFill>
                <a:latin typeface="Abadi" panose="020B0604020104020204" pitchFamily="34" charset="0"/>
              </a:rPr>
              <a:t>LaunchSite</a:t>
            </a:r>
            <a:r>
              <a:rPr lang="en-CA" sz="1800" dirty="0">
                <a:solidFill>
                  <a:schemeClr val="accent3">
                    <a:lumMod val="25000"/>
                  </a:schemeClr>
                </a:solidFill>
                <a:latin typeface="Abadi" panose="020B0604020104020204" pitchFamily="34" charset="0"/>
              </a:rPr>
              <a:t> to determine the number of launches on each </a:t>
            </a:r>
            <a:r>
              <a:rPr lang="en-CA" sz="1800" dirty="0" smtClean="0">
                <a:solidFill>
                  <a:schemeClr val="accent3">
                    <a:lumMod val="25000"/>
                  </a:schemeClr>
                </a:solidFill>
                <a:latin typeface="Abadi" panose="020B0604020104020204" pitchFamily="34" charset="0"/>
              </a:rPr>
              <a:t>site</a:t>
            </a:r>
          </a:p>
          <a:p>
            <a:pPr lvl="1"/>
            <a:r>
              <a:rPr lang="en-CA" sz="1800" dirty="0">
                <a:solidFill>
                  <a:schemeClr val="accent3">
                    <a:lumMod val="25000"/>
                  </a:schemeClr>
                </a:solidFill>
                <a:latin typeface="Abadi" panose="020B0604020104020204" pitchFamily="34" charset="0"/>
              </a:rPr>
              <a:t>Use the method .</a:t>
            </a:r>
            <a:r>
              <a:rPr lang="en-CA" sz="1800" dirty="0" err="1">
                <a:solidFill>
                  <a:schemeClr val="accent3">
                    <a:lumMod val="25000"/>
                  </a:schemeClr>
                </a:solidFill>
                <a:latin typeface="Abadi" panose="020B0604020104020204" pitchFamily="34" charset="0"/>
              </a:rPr>
              <a:t>value_counts</a:t>
            </a:r>
            <a:r>
              <a:rPr lang="en-CA" sz="1800" dirty="0">
                <a:solidFill>
                  <a:schemeClr val="accent3">
                    <a:lumMod val="25000"/>
                  </a:schemeClr>
                </a:solidFill>
                <a:latin typeface="Abadi" panose="020B0604020104020204" pitchFamily="34" charset="0"/>
              </a:rPr>
              <a:t>() to determine the number and occurrence of each orbit in the column </a:t>
            </a:r>
            <a:r>
              <a:rPr lang="en-CA" sz="1800" dirty="0" smtClean="0">
                <a:solidFill>
                  <a:schemeClr val="accent3">
                    <a:lumMod val="25000"/>
                  </a:schemeClr>
                </a:solidFill>
                <a:latin typeface="Abadi" panose="020B0604020104020204" pitchFamily="34" charset="0"/>
              </a:rPr>
              <a:t>Orbit</a:t>
            </a:r>
          </a:p>
          <a:p>
            <a:pPr lvl="1"/>
            <a:r>
              <a:rPr lang="en-CA" sz="1800" dirty="0">
                <a:solidFill>
                  <a:schemeClr val="accent3">
                    <a:lumMod val="25000"/>
                  </a:schemeClr>
                </a:solidFill>
                <a:latin typeface="Abadi" panose="020B0604020104020204" pitchFamily="34" charset="0"/>
              </a:rPr>
              <a:t>Use the method .</a:t>
            </a:r>
            <a:r>
              <a:rPr lang="en-CA" sz="1800" dirty="0" err="1">
                <a:solidFill>
                  <a:schemeClr val="accent3">
                    <a:lumMod val="25000"/>
                  </a:schemeClr>
                </a:solidFill>
                <a:latin typeface="Abadi" panose="020B0604020104020204" pitchFamily="34" charset="0"/>
              </a:rPr>
              <a:t>value_counts</a:t>
            </a:r>
            <a:r>
              <a:rPr lang="en-CA" sz="1800" dirty="0">
                <a:solidFill>
                  <a:schemeClr val="accent3">
                    <a:lumMod val="25000"/>
                  </a:schemeClr>
                </a:solidFill>
                <a:latin typeface="Abadi" panose="020B0604020104020204" pitchFamily="34" charset="0"/>
              </a:rPr>
              <a:t>() on the column Outcome to determine the number of </a:t>
            </a:r>
            <a:r>
              <a:rPr lang="en-CA" sz="1800" dirty="0" err="1">
                <a:solidFill>
                  <a:schemeClr val="accent3">
                    <a:lumMod val="25000"/>
                  </a:schemeClr>
                </a:solidFill>
                <a:latin typeface="Abadi" panose="020B0604020104020204" pitchFamily="34" charset="0"/>
              </a:rPr>
              <a:t>landing_outcomes.Then</a:t>
            </a:r>
            <a:r>
              <a:rPr lang="en-CA" sz="1800" dirty="0">
                <a:solidFill>
                  <a:schemeClr val="accent3">
                    <a:lumMod val="25000"/>
                  </a:schemeClr>
                </a:solidFill>
                <a:latin typeface="Abadi" panose="020B0604020104020204" pitchFamily="34" charset="0"/>
              </a:rPr>
              <a:t> assign it to a variable </a:t>
            </a:r>
            <a:r>
              <a:rPr lang="en-CA" sz="1800" dirty="0" err="1" smtClean="0">
                <a:solidFill>
                  <a:schemeClr val="accent3">
                    <a:lumMod val="25000"/>
                  </a:schemeClr>
                </a:solidFill>
                <a:latin typeface="Abadi" panose="020B0604020104020204" pitchFamily="34" charset="0"/>
              </a:rPr>
              <a:t>landing_outcomes</a:t>
            </a:r>
            <a:endParaRPr lang="en-CA" sz="1800" dirty="0" smtClean="0">
              <a:solidFill>
                <a:schemeClr val="accent3">
                  <a:lumMod val="25000"/>
                </a:schemeClr>
              </a:solidFill>
              <a:latin typeface="Abadi" panose="020B0604020104020204" pitchFamily="34" charset="0"/>
            </a:endParaRPr>
          </a:p>
          <a:p>
            <a:pPr lvl="1"/>
            <a:r>
              <a:rPr lang="en-CA" sz="1800" dirty="0">
                <a:solidFill>
                  <a:schemeClr val="accent3">
                    <a:lumMod val="25000"/>
                  </a:schemeClr>
                </a:solidFill>
                <a:latin typeface="Abadi" panose="020B0604020104020204" pitchFamily="34" charset="0"/>
              </a:rPr>
              <a:t>Using the Outcome, create a list where the element is zero if the corresponding row in Outcome is in the set </a:t>
            </a:r>
            <a:r>
              <a:rPr lang="en-CA" sz="1800" dirty="0" err="1">
                <a:solidFill>
                  <a:schemeClr val="accent3">
                    <a:lumMod val="25000"/>
                  </a:schemeClr>
                </a:solidFill>
                <a:latin typeface="Abadi" panose="020B0604020104020204" pitchFamily="34" charset="0"/>
              </a:rPr>
              <a:t>bad_outcome</a:t>
            </a:r>
            <a:r>
              <a:rPr lang="en-CA" sz="1800" dirty="0">
                <a:solidFill>
                  <a:schemeClr val="accent3">
                    <a:lumMod val="25000"/>
                  </a:schemeClr>
                </a:solidFill>
                <a:latin typeface="Abadi" panose="020B0604020104020204" pitchFamily="34" charset="0"/>
              </a:rPr>
              <a:t>; otherwise, it's one. Then assign it to the variable </a:t>
            </a:r>
            <a:r>
              <a:rPr lang="en-CA" sz="1800" dirty="0" err="1">
                <a:solidFill>
                  <a:schemeClr val="accent3">
                    <a:lumMod val="25000"/>
                  </a:schemeClr>
                </a:solidFill>
                <a:latin typeface="Abadi" panose="020B0604020104020204" pitchFamily="34" charset="0"/>
              </a:rPr>
              <a:t>landing_class</a:t>
            </a:r>
            <a:endParaRPr lang="en-US" sz="1800" dirty="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rPr>
              <a:t>URL of data wrangling: </a:t>
            </a: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github.com/200joyce/Capstone/blob/main/labs-jupyter-spacex-Data%20wrangling.ipynb</a:t>
            </a:r>
            <a:endParaRPr lang="en-US" sz="2200" dirty="0" smtClean="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80226"/>
            <a:ext cx="10687962" cy="5279365"/>
          </a:xfrm>
          <a:prstGeom prst="rect">
            <a:avLst/>
          </a:prstGeom>
        </p:spPr>
        <p:txBody>
          <a:bodyPr lIns="91440" tIns="45720" rIns="91440" bIns="45720" anchor="t"/>
          <a:lstStyle/>
          <a:p>
            <a:pPr>
              <a:lnSpc>
                <a:spcPct val="100000"/>
              </a:lnSpc>
              <a:spcBef>
                <a:spcPts val="1400"/>
              </a:spcBef>
            </a:pPr>
            <a:r>
              <a:rPr lang="en-CA" sz="2200" dirty="0" smtClean="0">
                <a:solidFill>
                  <a:schemeClr val="accent3">
                    <a:lumMod val="25000"/>
                  </a:schemeClr>
                </a:solidFill>
                <a:latin typeface="Abadi"/>
              </a:rPr>
              <a:t>Plot </a:t>
            </a:r>
            <a:r>
              <a:rPr lang="en-CA" sz="2200" dirty="0">
                <a:solidFill>
                  <a:schemeClr val="accent3">
                    <a:lumMod val="25000"/>
                  </a:schemeClr>
                </a:solidFill>
                <a:latin typeface="Abadi"/>
              </a:rPr>
              <a:t>out the </a:t>
            </a:r>
            <a:r>
              <a:rPr lang="en-CA" sz="2200" dirty="0" err="1">
                <a:solidFill>
                  <a:schemeClr val="accent3">
                    <a:lumMod val="25000"/>
                  </a:schemeClr>
                </a:solidFill>
                <a:latin typeface="Abadi"/>
              </a:rPr>
              <a:t>FlightNumber</a:t>
            </a:r>
            <a:r>
              <a:rPr lang="en-CA" sz="2200" dirty="0">
                <a:solidFill>
                  <a:schemeClr val="accent3">
                    <a:lumMod val="25000"/>
                  </a:schemeClr>
                </a:solidFill>
                <a:latin typeface="Abadi"/>
              </a:rPr>
              <a:t> vs. </a:t>
            </a:r>
            <a:r>
              <a:rPr lang="en-CA" sz="2200" dirty="0" err="1">
                <a:solidFill>
                  <a:schemeClr val="accent3">
                    <a:lumMod val="25000"/>
                  </a:schemeClr>
                </a:solidFill>
                <a:latin typeface="Abadi"/>
              </a:rPr>
              <a:t>PayloadMassand</a:t>
            </a:r>
            <a:r>
              <a:rPr lang="en-CA" sz="2200" dirty="0">
                <a:solidFill>
                  <a:schemeClr val="accent3">
                    <a:lumMod val="25000"/>
                  </a:schemeClr>
                </a:solidFill>
                <a:latin typeface="Abadi"/>
              </a:rPr>
              <a:t> overlay the outcome of the </a:t>
            </a:r>
            <a:r>
              <a:rPr lang="en-CA" sz="2200" dirty="0" smtClean="0">
                <a:solidFill>
                  <a:schemeClr val="accent3">
                    <a:lumMod val="25000"/>
                  </a:schemeClr>
                </a:solidFill>
                <a:latin typeface="Abadi"/>
              </a:rPr>
              <a:t>launch</a:t>
            </a:r>
          </a:p>
          <a:p>
            <a:pPr>
              <a:lnSpc>
                <a:spcPct val="100000"/>
              </a:lnSpc>
              <a:spcBef>
                <a:spcPts val="1400"/>
              </a:spcBef>
            </a:pPr>
            <a:r>
              <a:rPr lang="en-CA" sz="2200" dirty="0">
                <a:solidFill>
                  <a:schemeClr val="accent3">
                    <a:lumMod val="25000"/>
                  </a:schemeClr>
                </a:solidFill>
                <a:latin typeface="Abadi"/>
              </a:rPr>
              <a:t>Visualize the relationship between Flight Number and Launch </a:t>
            </a:r>
            <a:r>
              <a:rPr lang="en-CA" sz="2200" dirty="0" smtClean="0">
                <a:solidFill>
                  <a:schemeClr val="accent3">
                    <a:lumMod val="25000"/>
                  </a:schemeClr>
                </a:solidFill>
                <a:latin typeface="Abadi"/>
              </a:rPr>
              <a:t>Site</a:t>
            </a:r>
          </a:p>
          <a:p>
            <a:pPr>
              <a:lnSpc>
                <a:spcPct val="100000"/>
              </a:lnSpc>
              <a:spcBef>
                <a:spcPts val="1400"/>
              </a:spcBef>
            </a:pPr>
            <a:r>
              <a:rPr lang="en-CA" sz="2200" dirty="0">
                <a:solidFill>
                  <a:schemeClr val="accent3">
                    <a:lumMod val="25000"/>
                  </a:schemeClr>
                </a:solidFill>
                <a:latin typeface="Abadi"/>
              </a:rPr>
              <a:t>Visualize the relationship between Payload and Launch </a:t>
            </a:r>
            <a:r>
              <a:rPr lang="en-CA" sz="2200" dirty="0" smtClean="0">
                <a:solidFill>
                  <a:schemeClr val="accent3">
                    <a:lumMod val="25000"/>
                  </a:schemeClr>
                </a:solidFill>
                <a:latin typeface="Abadi"/>
              </a:rPr>
              <a:t>Site</a:t>
            </a:r>
          </a:p>
          <a:p>
            <a:pPr>
              <a:lnSpc>
                <a:spcPct val="100000"/>
              </a:lnSpc>
              <a:spcBef>
                <a:spcPts val="1400"/>
              </a:spcBef>
            </a:pPr>
            <a:r>
              <a:rPr lang="en-CA" sz="2200" dirty="0">
                <a:solidFill>
                  <a:schemeClr val="accent3">
                    <a:lumMod val="25000"/>
                  </a:schemeClr>
                </a:solidFill>
                <a:latin typeface="Abadi"/>
              </a:rPr>
              <a:t>Visualize the relationship between success rate of each orbit </a:t>
            </a:r>
            <a:r>
              <a:rPr lang="en-CA" sz="2200" dirty="0" smtClean="0">
                <a:solidFill>
                  <a:schemeClr val="accent3">
                    <a:lumMod val="25000"/>
                  </a:schemeClr>
                </a:solidFill>
                <a:latin typeface="Abadi"/>
              </a:rPr>
              <a:t>type</a:t>
            </a:r>
          </a:p>
          <a:p>
            <a:pPr>
              <a:lnSpc>
                <a:spcPct val="100000"/>
              </a:lnSpc>
              <a:spcBef>
                <a:spcPts val="1400"/>
              </a:spcBef>
            </a:pPr>
            <a:r>
              <a:rPr lang="en-CA" sz="2200" dirty="0">
                <a:solidFill>
                  <a:schemeClr val="accent3">
                    <a:lumMod val="25000"/>
                  </a:schemeClr>
                </a:solidFill>
                <a:latin typeface="Abadi"/>
              </a:rPr>
              <a:t>Visualize the relationship between </a:t>
            </a:r>
            <a:r>
              <a:rPr lang="en-CA" sz="2200" dirty="0" err="1">
                <a:solidFill>
                  <a:schemeClr val="accent3">
                    <a:lumMod val="25000"/>
                  </a:schemeClr>
                </a:solidFill>
                <a:latin typeface="Abadi"/>
              </a:rPr>
              <a:t>FlightNumber</a:t>
            </a:r>
            <a:r>
              <a:rPr lang="en-CA" sz="2200" dirty="0">
                <a:solidFill>
                  <a:schemeClr val="accent3">
                    <a:lumMod val="25000"/>
                  </a:schemeClr>
                </a:solidFill>
                <a:latin typeface="Abadi"/>
              </a:rPr>
              <a:t> and Orbit </a:t>
            </a:r>
            <a:r>
              <a:rPr lang="en-CA" sz="2200" dirty="0" smtClean="0">
                <a:solidFill>
                  <a:schemeClr val="accent3">
                    <a:lumMod val="25000"/>
                  </a:schemeClr>
                </a:solidFill>
                <a:latin typeface="Abadi"/>
              </a:rPr>
              <a:t>type</a:t>
            </a:r>
          </a:p>
          <a:p>
            <a:pPr>
              <a:lnSpc>
                <a:spcPct val="100000"/>
              </a:lnSpc>
              <a:spcBef>
                <a:spcPts val="1400"/>
              </a:spcBef>
            </a:pPr>
            <a:r>
              <a:rPr lang="en-CA" sz="2200" dirty="0">
                <a:solidFill>
                  <a:schemeClr val="accent3">
                    <a:lumMod val="25000"/>
                  </a:schemeClr>
                </a:solidFill>
                <a:latin typeface="Abadi"/>
              </a:rPr>
              <a:t>Visualize the relationship between Payload and Orbit </a:t>
            </a:r>
            <a:r>
              <a:rPr lang="en-CA" sz="2200" dirty="0" smtClean="0">
                <a:solidFill>
                  <a:schemeClr val="accent3">
                    <a:lumMod val="25000"/>
                  </a:schemeClr>
                </a:solidFill>
                <a:latin typeface="Abadi"/>
              </a:rPr>
              <a:t>type</a:t>
            </a:r>
          </a:p>
          <a:p>
            <a:pPr>
              <a:lnSpc>
                <a:spcPct val="100000"/>
              </a:lnSpc>
              <a:spcBef>
                <a:spcPts val="1400"/>
              </a:spcBef>
            </a:pPr>
            <a:r>
              <a:rPr lang="en-CA" sz="2200" dirty="0">
                <a:solidFill>
                  <a:schemeClr val="accent3">
                    <a:lumMod val="25000"/>
                  </a:schemeClr>
                </a:solidFill>
                <a:latin typeface="Abadi"/>
              </a:rPr>
              <a:t>Visualize the launch success yearly trend</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GitHub URL of </a:t>
            </a:r>
            <a:r>
              <a:rPr lang="en-US" sz="2200" dirty="0" smtClean="0">
                <a:solidFill>
                  <a:schemeClr val="accent3">
                    <a:lumMod val="25000"/>
                  </a:schemeClr>
                </a:solidFill>
                <a:latin typeface="Abadi" panose="020B0604020104020204" pitchFamily="34" charset="0"/>
              </a:rPr>
              <a:t>EDA </a:t>
            </a:r>
            <a:r>
              <a:rPr lang="en-US" sz="2200" dirty="0">
                <a:solidFill>
                  <a:schemeClr val="accent3">
                    <a:lumMod val="25000"/>
                  </a:schemeClr>
                </a:solidFill>
                <a:latin typeface="Abadi" panose="020B0604020104020204" pitchFamily="34" charset="0"/>
              </a:rPr>
              <a:t>with data visualization </a:t>
            </a:r>
            <a:r>
              <a:rPr lang="en-US" sz="2200" dirty="0">
                <a:solidFill>
                  <a:schemeClr val="accent3">
                    <a:lumMod val="25000"/>
                  </a:schemeClr>
                </a:solidFill>
                <a:latin typeface="Abadi" panose="020B0604020104020204" pitchFamily="34" charset="0"/>
              </a:rPr>
              <a:t>notebook: </a:t>
            </a: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github.com/200joyce/Capstone/blob/main/jupyter-labs-eda-dataviz.ipynb.jupyterlite_ExploringAndPreparingData_wk2.ipynb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374754" y="1319134"/>
            <a:ext cx="11587397" cy="5538866"/>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Using bullet point format, summarize the SQL queries you </a:t>
            </a:r>
            <a:r>
              <a:rPr lang="en-US" sz="1800" dirty="0" smtClean="0">
                <a:solidFill>
                  <a:schemeClr val="accent3">
                    <a:lumMod val="25000"/>
                  </a:schemeClr>
                </a:solidFill>
                <a:latin typeface="Abadi"/>
              </a:rPr>
              <a:t>performed</a:t>
            </a:r>
          </a:p>
          <a:p>
            <a:pPr lvl="1">
              <a:lnSpc>
                <a:spcPct val="100000"/>
              </a:lnSpc>
              <a:spcBef>
                <a:spcPts val="1400"/>
              </a:spcBef>
            </a:pPr>
            <a:r>
              <a:rPr lang="en-CA" sz="1400" dirty="0">
                <a:solidFill>
                  <a:schemeClr val="accent3">
                    <a:lumMod val="25000"/>
                  </a:schemeClr>
                </a:solidFill>
                <a:latin typeface="Abadi" panose="020B0604020104020204" pitchFamily="34" charset="0"/>
              </a:rPr>
              <a:t>Display the names of the unique launch sites in the space </a:t>
            </a:r>
            <a:r>
              <a:rPr lang="en-CA" sz="1400" dirty="0" smtClean="0">
                <a:solidFill>
                  <a:schemeClr val="accent3">
                    <a:lumMod val="25000"/>
                  </a:schemeClr>
                </a:solidFill>
                <a:latin typeface="Abadi" panose="020B0604020104020204" pitchFamily="34" charset="0"/>
              </a:rPr>
              <a:t>mission</a:t>
            </a:r>
          </a:p>
          <a:p>
            <a:pPr lvl="1">
              <a:lnSpc>
                <a:spcPct val="100000"/>
              </a:lnSpc>
              <a:spcBef>
                <a:spcPts val="1400"/>
              </a:spcBef>
            </a:pPr>
            <a:r>
              <a:rPr lang="en-CA" sz="1400" dirty="0">
                <a:solidFill>
                  <a:schemeClr val="accent3">
                    <a:lumMod val="25000"/>
                  </a:schemeClr>
                </a:solidFill>
                <a:latin typeface="Abadi" panose="020B0604020104020204" pitchFamily="34" charset="0"/>
              </a:rPr>
              <a:t>Display 5 records where launch sites begin with the string </a:t>
            </a:r>
            <a:r>
              <a:rPr lang="en-CA" sz="1400" dirty="0" smtClean="0">
                <a:solidFill>
                  <a:schemeClr val="accent3">
                    <a:lumMod val="25000"/>
                  </a:schemeClr>
                </a:solidFill>
                <a:latin typeface="Abadi" panose="020B0604020104020204" pitchFamily="34" charset="0"/>
              </a:rPr>
              <a:t>'CCA‘</a:t>
            </a:r>
          </a:p>
          <a:p>
            <a:pPr lvl="1">
              <a:lnSpc>
                <a:spcPct val="100000"/>
              </a:lnSpc>
              <a:spcBef>
                <a:spcPts val="1400"/>
              </a:spcBef>
            </a:pPr>
            <a:r>
              <a:rPr lang="en-CA" sz="1400" dirty="0">
                <a:solidFill>
                  <a:schemeClr val="accent3">
                    <a:lumMod val="25000"/>
                  </a:schemeClr>
                </a:solidFill>
                <a:latin typeface="Abadi" panose="020B0604020104020204" pitchFamily="34" charset="0"/>
              </a:rPr>
              <a:t>Display the total payload mass carried by boosters launched by NASA (CRS</a:t>
            </a:r>
            <a:r>
              <a:rPr lang="en-CA" sz="1400" dirty="0" smtClean="0">
                <a:solidFill>
                  <a:schemeClr val="accent3">
                    <a:lumMod val="25000"/>
                  </a:schemeClr>
                </a:solidFill>
                <a:latin typeface="Abadi" panose="020B0604020104020204" pitchFamily="34" charset="0"/>
              </a:rPr>
              <a:t>)</a:t>
            </a:r>
          </a:p>
          <a:p>
            <a:pPr lvl="1">
              <a:lnSpc>
                <a:spcPct val="100000"/>
              </a:lnSpc>
              <a:spcBef>
                <a:spcPts val="1400"/>
              </a:spcBef>
            </a:pPr>
            <a:r>
              <a:rPr lang="en-CA" sz="1400" dirty="0">
                <a:solidFill>
                  <a:schemeClr val="accent3">
                    <a:lumMod val="25000"/>
                  </a:schemeClr>
                </a:solidFill>
                <a:latin typeface="Abadi" panose="020B0604020104020204" pitchFamily="34" charset="0"/>
              </a:rPr>
              <a:t>Display average payload mass carried by booster version F9 </a:t>
            </a:r>
            <a:r>
              <a:rPr lang="en-CA" sz="1400" dirty="0" smtClean="0">
                <a:solidFill>
                  <a:schemeClr val="accent3">
                    <a:lumMod val="25000"/>
                  </a:schemeClr>
                </a:solidFill>
                <a:latin typeface="Abadi" panose="020B0604020104020204" pitchFamily="34" charset="0"/>
              </a:rPr>
              <a:t>v1.1</a:t>
            </a:r>
          </a:p>
          <a:p>
            <a:pPr lvl="1">
              <a:lnSpc>
                <a:spcPct val="100000"/>
              </a:lnSpc>
              <a:spcBef>
                <a:spcPts val="1400"/>
              </a:spcBef>
            </a:pPr>
            <a:r>
              <a:rPr lang="en-CA" sz="1400" dirty="0">
                <a:solidFill>
                  <a:schemeClr val="accent3">
                    <a:lumMod val="25000"/>
                  </a:schemeClr>
                </a:solidFill>
                <a:latin typeface="Abadi" panose="020B0604020104020204" pitchFamily="34" charset="0"/>
              </a:rPr>
              <a:t>List the date when the first </a:t>
            </a:r>
            <a:r>
              <a:rPr lang="en-CA" sz="1400" dirty="0" smtClean="0">
                <a:solidFill>
                  <a:schemeClr val="accent3">
                    <a:lumMod val="25000"/>
                  </a:schemeClr>
                </a:solidFill>
                <a:latin typeface="Abadi" panose="020B0604020104020204" pitchFamily="34" charset="0"/>
              </a:rPr>
              <a:t>successful </a:t>
            </a:r>
            <a:r>
              <a:rPr lang="en-CA" sz="1400" dirty="0">
                <a:solidFill>
                  <a:schemeClr val="accent3">
                    <a:lumMod val="25000"/>
                  </a:schemeClr>
                </a:solidFill>
                <a:latin typeface="Abadi" panose="020B0604020104020204" pitchFamily="34" charset="0"/>
              </a:rPr>
              <a:t>landing outcome in ground pad was </a:t>
            </a:r>
            <a:r>
              <a:rPr lang="en-CA" sz="1400" dirty="0" smtClean="0">
                <a:solidFill>
                  <a:schemeClr val="accent3">
                    <a:lumMod val="25000"/>
                  </a:schemeClr>
                </a:solidFill>
                <a:latin typeface="Abadi" panose="020B0604020104020204" pitchFamily="34" charset="0"/>
              </a:rPr>
              <a:t>achieved.</a:t>
            </a:r>
          </a:p>
          <a:p>
            <a:pPr lvl="1">
              <a:lnSpc>
                <a:spcPct val="100000"/>
              </a:lnSpc>
              <a:spcBef>
                <a:spcPts val="1400"/>
              </a:spcBef>
            </a:pPr>
            <a:r>
              <a:rPr lang="en-CA"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a:t>
            </a:r>
            <a:r>
              <a:rPr lang="en-CA" sz="1400" dirty="0" smtClean="0">
                <a:solidFill>
                  <a:schemeClr val="accent3">
                    <a:lumMod val="25000"/>
                  </a:schemeClr>
                </a:solidFill>
                <a:latin typeface="Abadi" panose="020B0604020104020204" pitchFamily="34" charset="0"/>
              </a:rPr>
              <a:t>6000</a:t>
            </a:r>
          </a:p>
          <a:p>
            <a:pPr lvl="1">
              <a:lnSpc>
                <a:spcPct val="100000"/>
              </a:lnSpc>
              <a:spcBef>
                <a:spcPts val="1400"/>
              </a:spcBef>
            </a:pPr>
            <a:r>
              <a:rPr lang="en-CA" sz="1400" dirty="0">
                <a:solidFill>
                  <a:schemeClr val="accent3">
                    <a:lumMod val="25000"/>
                  </a:schemeClr>
                </a:solidFill>
                <a:latin typeface="Abadi" panose="020B0604020104020204" pitchFamily="34" charset="0"/>
              </a:rPr>
              <a:t>List the total number of successful and failure mission </a:t>
            </a:r>
            <a:r>
              <a:rPr lang="en-CA" sz="1400" dirty="0" smtClean="0">
                <a:solidFill>
                  <a:schemeClr val="accent3">
                    <a:lumMod val="25000"/>
                  </a:schemeClr>
                </a:solidFill>
                <a:latin typeface="Abadi" panose="020B0604020104020204" pitchFamily="34" charset="0"/>
              </a:rPr>
              <a:t>outcomes</a:t>
            </a:r>
          </a:p>
          <a:p>
            <a:pPr lvl="1">
              <a:lnSpc>
                <a:spcPct val="100000"/>
              </a:lnSpc>
              <a:spcBef>
                <a:spcPts val="1400"/>
              </a:spcBef>
            </a:pPr>
            <a:r>
              <a:rPr lang="en-CA" sz="1400" dirty="0">
                <a:solidFill>
                  <a:schemeClr val="accent3">
                    <a:lumMod val="25000"/>
                  </a:schemeClr>
                </a:solidFill>
                <a:latin typeface="Abadi" panose="020B0604020104020204" pitchFamily="34" charset="0"/>
              </a:rPr>
              <a:t>List the names of the </a:t>
            </a:r>
            <a:r>
              <a:rPr lang="en-CA" sz="1400" dirty="0" err="1">
                <a:solidFill>
                  <a:schemeClr val="accent3">
                    <a:lumMod val="25000"/>
                  </a:schemeClr>
                </a:solidFill>
                <a:latin typeface="Abadi" panose="020B0604020104020204" pitchFamily="34" charset="0"/>
              </a:rPr>
              <a:t>booster_versions</a:t>
            </a:r>
            <a:r>
              <a:rPr lang="en-CA" sz="1400" dirty="0">
                <a:solidFill>
                  <a:schemeClr val="accent3">
                    <a:lumMod val="25000"/>
                  </a:schemeClr>
                </a:solidFill>
                <a:latin typeface="Abadi" panose="020B0604020104020204" pitchFamily="34" charset="0"/>
              </a:rPr>
              <a:t> which have carried the maximum payload mass. Use a </a:t>
            </a:r>
            <a:r>
              <a:rPr lang="en-CA" sz="1400" dirty="0" smtClean="0">
                <a:solidFill>
                  <a:schemeClr val="accent3">
                    <a:lumMod val="25000"/>
                  </a:schemeClr>
                </a:solidFill>
                <a:latin typeface="Abadi" panose="020B0604020104020204" pitchFamily="34" charset="0"/>
              </a:rPr>
              <a:t>subquery</a:t>
            </a:r>
          </a:p>
          <a:p>
            <a:pPr lvl="1">
              <a:lnSpc>
                <a:spcPct val="100000"/>
              </a:lnSpc>
              <a:spcBef>
                <a:spcPts val="1400"/>
              </a:spcBef>
            </a:pPr>
            <a:r>
              <a:rPr lang="en-CA" sz="1400" dirty="0">
                <a:solidFill>
                  <a:schemeClr val="accent3">
                    <a:lumMod val="25000"/>
                  </a:schemeClr>
                </a:solidFill>
                <a:latin typeface="Abadi" panose="020B0604020104020204" pitchFamily="34" charset="0"/>
              </a:rPr>
              <a:t>List the records which will display the month names, failure </a:t>
            </a:r>
            <a:r>
              <a:rPr lang="en-CA" sz="1400" dirty="0" err="1">
                <a:solidFill>
                  <a:schemeClr val="accent3">
                    <a:lumMod val="25000"/>
                  </a:schemeClr>
                </a:solidFill>
                <a:latin typeface="Abadi" panose="020B0604020104020204" pitchFamily="34" charset="0"/>
              </a:rPr>
              <a:t>landing_outcomes</a:t>
            </a:r>
            <a:r>
              <a:rPr lang="en-CA" sz="1400" dirty="0">
                <a:solidFill>
                  <a:schemeClr val="accent3">
                    <a:lumMod val="25000"/>
                  </a:schemeClr>
                </a:solidFill>
                <a:latin typeface="Abadi" panose="020B0604020104020204" pitchFamily="34" charset="0"/>
              </a:rPr>
              <a:t> in drone ship ,booster versions, </a:t>
            </a:r>
            <a:r>
              <a:rPr lang="en-CA" sz="1400" dirty="0" err="1">
                <a:solidFill>
                  <a:schemeClr val="accent3">
                    <a:lumMod val="25000"/>
                  </a:schemeClr>
                </a:solidFill>
                <a:latin typeface="Abadi" panose="020B0604020104020204" pitchFamily="34" charset="0"/>
              </a:rPr>
              <a:t>launch_site</a:t>
            </a:r>
            <a:r>
              <a:rPr lang="en-CA" sz="1400" dirty="0">
                <a:solidFill>
                  <a:schemeClr val="accent3">
                    <a:lumMod val="25000"/>
                  </a:schemeClr>
                </a:solidFill>
                <a:latin typeface="Abadi" panose="020B0604020104020204" pitchFamily="34" charset="0"/>
              </a:rPr>
              <a:t> for the months in year </a:t>
            </a:r>
            <a:r>
              <a:rPr lang="en-CA" sz="1400" dirty="0" smtClean="0">
                <a:solidFill>
                  <a:schemeClr val="accent3">
                    <a:lumMod val="25000"/>
                  </a:schemeClr>
                </a:solidFill>
                <a:latin typeface="Abadi" panose="020B0604020104020204" pitchFamily="34" charset="0"/>
              </a:rPr>
              <a:t>2015</a:t>
            </a:r>
          </a:p>
          <a:p>
            <a:pPr lvl="1">
              <a:lnSpc>
                <a:spcPct val="100000"/>
              </a:lnSpc>
              <a:spcBef>
                <a:spcPts val="1400"/>
              </a:spcBef>
            </a:pPr>
            <a:r>
              <a:rPr lang="en-CA" sz="1400" dirty="0" smtClean="0">
                <a:solidFill>
                  <a:schemeClr val="accent3">
                    <a:lumMod val="25000"/>
                  </a:schemeClr>
                </a:solidFill>
                <a:latin typeface="Abadi" panose="020B0604020104020204" pitchFamily="34" charset="0"/>
              </a:rPr>
              <a:t>Rank </a:t>
            </a:r>
            <a:r>
              <a:rPr lang="en-CA" sz="1400" dirty="0">
                <a:solidFill>
                  <a:schemeClr val="accent3">
                    <a:lumMod val="25000"/>
                  </a:schemeClr>
                </a:solidFill>
                <a:latin typeface="Abadi" panose="020B0604020104020204" pitchFamily="34" charset="0"/>
              </a:rPr>
              <a:t>the count of landing outcomes (such as Failure (drone ship) or Success (ground pad)) between the date 2010-06-04 and 2017-03-20, in descending order</a:t>
            </a:r>
            <a:r>
              <a:rPr lang="en-CA" sz="1400" dirty="0" smtClean="0">
                <a:solidFill>
                  <a:schemeClr val="accent3">
                    <a:lumMod val="25000"/>
                  </a:schemeClr>
                </a:solidFill>
                <a:latin typeface="Abadi" panose="020B0604020104020204" pitchFamily="34" charset="0"/>
              </a:rPr>
              <a:t>.</a:t>
            </a:r>
            <a:endParaRPr lang="en-US" sz="1400" dirty="0" smtClean="0">
              <a:solidFill>
                <a:schemeClr val="accent3">
                  <a:lumMod val="25000"/>
                </a:schemeClr>
              </a:solidFill>
              <a:latin typeface="Abadi" panose="020B0604020104020204" pitchFamily="34" charset="0"/>
            </a:endParaRPr>
          </a:p>
          <a:p>
            <a:pPr>
              <a:lnSpc>
                <a:spcPct val="100000"/>
              </a:lnSpc>
              <a:spcBef>
                <a:spcPts val="1400"/>
              </a:spcBef>
            </a:pPr>
            <a:r>
              <a:rPr lang="en-US" sz="1800" dirty="0" smtClean="0">
                <a:solidFill>
                  <a:schemeClr val="accent3">
                    <a:lumMod val="25000"/>
                  </a:schemeClr>
                </a:solidFill>
                <a:latin typeface="Abadi" panose="020B0604020104020204" pitchFamily="34" charset="0"/>
              </a:rPr>
              <a:t>GitHub </a:t>
            </a:r>
            <a:r>
              <a:rPr lang="en-US" sz="1800" dirty="0">
                <a:solidFill>
                  <a:schemeClr val="accent3">
                    <a:lumMod val="25000"/>
                  </a:schemeClr>
                </a:solidFill>
                <a:latin typeface="Abadi" panose="020B0604020104020204" pitchFamily="34" charset="0"/>
              </a:rPr>
              <a:t>URL of </a:t>
            </a:r>
            <a:r>
              <a:rPr lang="en-US" sz="1800" dirty="0" smtClean="0">
                <a:solidFill>
                  <a:schemeClr val="accent3">
                    <a:lumMod val="25000"/>
                  </a:schemeClr>
                </a:solidFill>
                <a:latin typeface="Abadi" panose="020B0604020104020204" pitchFamily="34" charset="0"/>
              </a:rPr>
              <a:t>EDA </a:t>
            </a:r>
            <a:r>
              <a:rPr lang="en-US" sz="1800" dirty="0">
                <a:solidFill>
                  <a:schemeClr val="accent3">
                    <a:lumMod val="25000"/>
                  </a:schemeClr>
                </a:solidFill>
                <a:latin typeface="Abadi" panose="020B0604020104020204" pitchFamily="34" charset="0"/>
              </a:rPr>
              <a:t>with SQL notebook</a:t>
            </a:r>
            <a:r>
              <a:rPr lang="en-US" sz="1800" dirty="0" smtClean="0">
                <a:solidFill>
                  <a:schemeClr val="accent3">
                    <a:lumMod val="25000"/>
                  </a:schemeClr>
                </a:solidFill>
                <a:latin typeface="Abadi" panose="020B0604020104020204" pitchFamily="34" charset="0"/>
              </a:rPr>
              <a:t>: </a:t>
            </a:r>
            <a:r>
              <a:rPr lang="en-US" sz="1600" dirty="0" smtClean="0">
                <a:solidFill>
                  <a:schemeClr val="accent3">
                    <a:lumMod val="25000"/>
                  </a:schemeClr>
                </a:solidFill>
                <a:latin typeface="Abadi" panose="020B0604020104020204" pitchFamily="34" charset="0"/>
                <a:hlinkClick r:id="rId3"/>
              </a:rPr>
              <a:t>https</a:t>
            </a:r>
            <a:r>
              <a:rPr lang="en-US" sz="1600" dirty="0">
                <a:solidFill>
                  <a:schemeClr val="accent3">
                    <a:lumMod val="25000"/>
                  </a:schemeClr>
                </a:solidFill>
                <a:latin typeface="Abadi" panose="020B0604020104020204" pitchFamily="34" charset="0"/>
                <a:hlinkClick r:id="rId3"/>
              </a:rPr>
              <a:t>://</a:t>
            </a:r>
            <a:r>
              <a:rPr lang="en-US" sz="1600" dirty="0" smtClean="0">
                <a:solidFill>
                  <a:schemeClr val="accent3">
                    <a:lumMod val="25000"/>
                  </a:schemeClr>
                </a:solidFill>
                <a:latin typeface="Abadi" panose="020B0604020104020204" pitchFamily="34" charset="0"/>
                <a:hlinkClick r:id="rId3"/>
              </a:rPr>
              <a:t>github.com/200joyce/Capstone/blob/main/jupyter-labs-eda-sql-coursera_sqllite_wk2_2.ipynb</a:t>
            </a:r>
            <a:endParaRPr lang="en-US" sz="16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a:t>
            </a:r>
            <a:r>
              <a:rPr lang="en-US" sz="2200" dirty="0" smtClean="0">
                <a:solidFill>
                  <a:schemeClr val="accent3">
                    <a:lumMod val="25000"/>
                  </a:schemeClr>
                </a:solidFill>
                <a:latin typeface="Abadi" panose="020B0604020104020204" pitchFamily="34" charset="0"/>
              </a:rPr>
              <a:t>map</a:t>
            </a:r>
          </a:p>
          <a:p>
            <a:pPr lvl="1">
              <a:lnSpc>
                <a:spcPct val="100000"/>
              </a:lnSpc>
              <a:spcBef>
                <a:spcPts val="1400"/>
              </a:spcBef>
            </a:pPr>
            <a:r>
              <a:rPr lang="en-CA" sz="1800" dirty="0">
                <a:solidFill>
                  <a:schemeClr val="accent3">
                    <a:lumMod val="25000"/>
                  </a:schemeClr>
                </a:solidFill>
                <a:latin typeface="Abadi" panose="020B0604020104020204" pitchFamily="34" charset="0"/>
              </a:rPr>
              <a:t>first need to create a folium Map object, with an initial center location to be NASA Johnson Space Center at Houston, </a:t>
            </a:r>
            <a:r>
              <a:rPr lang="en-CA" sz="1800" dirty="0" smtClean="0">
                <a:solidFill>
                  <a:schemeClr val="accent3">
                    <a:lumMod val="25000"/>
                  </a:schemeClr>
                </a:solidFill>
                <a:latin typeface="Abadi" panose="020B0604020104020204" pitchFamily="34" charset="0"/>
              </a:rPr>
              <a:t>Texas</a:t>
            </a:r>
          </a:p>
          <a:p>
            <a:pPr lvl="1">
              <a:lnSpc>
                <a:spcPct val="100000"/>
              </a:lnSpc>
              <a:spcBef>
                <a:spcPts val="1400"/>
              </a:spcBef>
            </a:pPr>
            <a:r>
              <a:rPr lang="en-CA" sz="1800" dirty="0">
                <a:solidFill>
                  <a:schemeClr val="accent3">
                    <a:lumMod val="25000"/>
                  </a:schemeClr>
                </a:solidFill>
                <a:latin typeface="Abadi" panose="020B0604020104020204" pitchFamily="34" charset="0"/>
              </a:rPr>
              <a:t> use </a:t>
            </a:r>
            <a:r>
              <a:rPr lang="en-CA" sz="1800" dirty="0" err="1">
                <a:solidFill>
                  <a:schemeClr val="accent3">
                    <a:lumMod val="25000"/>
                  </a:schemeClr>
                </a:solidFill>
                <a:latin typeface="Abadi" panose="020B0604020104020204" pitchFamily="34" charset="0"/>
              </a:rPr>
              <a:t>folium.Circle</a:t>
            </a:r>
            <a:r>
              <a:rPr lang="en-CA" sz="1800" dirty="0">
                <a:solidFill>
                  <a:schemeClr val="accent3">
                    <a:lumMod val="25000"/>
                  </a:schemeClr>
                </a:solidFill>
                <a:latin typeface="Abadi" panose="020B0604020104020204" pitchFamily="34" charset="0"/>
              </a:rPr>
              <a:t> to add a highlighted circle area with a text label on a specific </a:t>
            </a:r>
            <a:r>
              <a:rPr lang="en-CA" sz="1800" dirty="0" smtClean="0">
                <a:solidFill>
                  <a:schemeClr val="accent3">
                    <a:lumMod val="25000"/>
                  </a:schemeClr>
                </a:solidFill>
                <a:latin typeface="Abadi" panose="020B0604020104020204" pitchFamily="34" charset="0"/>
              </a:rPr>
              <a:t>coordinate</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Create markers for al launch records, will mark if the launch was successful or not</a:t>
            </a:r>
          </a:p>
          <a:p>
            <a:pPr lvl="1">
              <a:lnSpc>
                <a:spcPct val="100000"/>
              </a:lnSpc>
              <a:spcBef>
                <a:spcPts val="1400"/>
              </a:spcBef>
            </a:pPr>
            <a:r>
              <a:rPr lang="en-CA" sz="1400" dirty="0">
                <a:solidFill>
                  <a:schemeClr val="accent3">
                    <a:lumMod val="25000"/>
                  </a:schemeClr>
                </a:solidFill>
                <a:latin typeface="Abadi" panose="020B0604020104020204" pitchFamily="34" charset="0"/>
              </a:rPr>
              <a:t>Draw a </a:t>
            </a:r>
            <a:r>
              <a:rPr lang="en-CA" sz="1400" dirty="0" err="1">
                <a:solidFill>
                  <a:schemeClr val="accent3">
                    <a:lumMod val="25000"/>
                  </a:schemeClr>
                </a:solidFill>
                <a:latin typeface="Abadi" panose="020B0604020104020204" pitchFamily="34" charset="0"/>
              </a:rPr>
              <a:t>PolyLine</a:t>
            </a:r>
            <a:r>
              <a:rPr lang="en-CA" sz="1400" dirty="0">
                <a:solidFill>
                  <a:schemeClr val="accent3">
                    <a:lumMod val="25000"/>
                  </a:schemeClr>
                </a:solidFill>
                <a:latin typeface="Abadi" panose="020B0604020104020204" pitchFamily="34" charset="0"/>
              </a:rPr>
              <a:t> between a launch site to the selected coastline point, so you can draw a line </a:t>
            </a:r>
            <a:r>
              <a:rPr lang="en-CA" sz="1400" dirty="0" err="1">
                <a:solidFill>
                  <a:schemeClr val="accent3">
                    <a:lumMod val="25000"/>
                  </a:schemeClr>
                </a:solidFill>
                <a:latin typeface="Abadi" panose="020B0604020104020204" pitchFamily="34" charset="0"/>
              </a:rPr>
              <a:t>betwee</a:t>
            </a:r>
            <a:r>
              <a:rPr lang="en-CA" sz="1400" dirty="0">
                <a:solidFill>
                  <a:schemeClr val="accent3">
                    <a:lumMod val="25000"/>
                  </a:schemeClr>
                </a:solidFill>
                <a:latin typeface="Abadi" panose="020B0604020104020204" pitchFamily="34" charset="0"/>
              </a:rPr>
              <a:t> a launch site to its closest city, railway, </a:t>
            </a:r>
            <a:r>
              <a:rPr lang="en-CA" sz="1400" dirty="0" smtClean="0">
                <a:solidFill>
                  <a:schemeClr val="accent3">
                    <a:lumMod val="25000"/>
                  </a:schemeClr>
                </a:solidFill>
                <a:latin typeface="Abadi" panose="020B0604020104020204" pitchFamily="34" charset="0"/>
              </a:rPr>
              <a:t>highway.</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rPr>
              <a:t>URL of </a:t>
            </a:r>
            <a:r>
              <a:rPr lang="en-US" sz="2200" dirty="0" smtClean="0">
                <a:solidFill>
                  <a:schemeClr val="accent3">
                    <a:lumMod val="25000"/>
                  </a:schemeClr>
                </a:solidFill>
                <a:latin typeface="Abadi" panose="020B0604020104020204" pitchFamily="34" charset="0"/>
              </a:rPr>
              <a:t>interactive </a:t>
            </a:r>
            <a:r>
              <a:rPr lang="en-US" sz="2200" dirty="0">
                <a:solidFill>
                  <a:schemeClr val="accent3">
                    <a:lumMod val="25000"/>
                  </a:schemeClr>
                </a:solidFill>
                <a:latin typeface="Abadi" panose="020B0604020104020204" pitchFamily="34" charset="0"/>
              </a:rPr>
              <a:t>map with Folium map: </a:t>
            </a: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github.com/200joyce/Capstone/blob/main/lab_jupyter_launch_site_location.jupyterlite_wk3_1_FoliumLab.ipynb</a:t>
            </a: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28468"/>
            <a:ext cx="9745589" cy="484849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Build </a:t>
            </a:r>
            <a:r>
              <a:rPr lang="en-US" sz="2200" dirty="0">
                <a:solidFill>
                  <a:schemeClr val="accent3">
                    <a:lumMod val="25000"/>
                  </a:schemeClr>
                </a:solidFill>
                <a:latin typeface="Abadi" panose="020B0604020104020204" pitchFamily="34" charset="0"/>
              </a:rPr>
              <a:t>an interactive Dashboard Application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lvl="1">
              <a:lnSpc>
                <a:spcPct val="100000"/>
              </a:lnSpc>
              <a:spcBef>
                <a:spcPts val="1400"/>
              </a:spcBef>
            </a:pPr>
            <a:r>
              <a:rPr lang="en-CA" sz="1800" dirty="0"/>
              <a:t>Add a Launch Site Drop-down Input </a:t>
            </a:r>
            <a:r>
              <a:rPr lang="en-CA" sz="1800" dirty="0" smtClean="0"/>
              <a:t>Component</a:t>
            </a:r>
          </a:p>
          <a:p>
            <a:pPr lvl="1">
              <a:lnSpc>
                <a:spcPct val="100000"/>
              </a:lnSpc>
              <a:spcBef>
                <a:spcPts val="1400"/>
              </a:spcBef>
            </a:pPr>
            <a:r>
              <a:rPr lang="en-CA" sz="1800" dirty="0">
                <a:solidFill>
                  <a:schemeClr val="accent3">
                    <a:lumMod val="25000"/>
                  </a:schemeClr>
                </a:solidFill>
                <a:latin typeface="Abadi" panose="020B0604020104020204" pitchFamily="34" charset="0"/>
              </a:rPr>
              <a:t>Add a callback function to render success-pie-chart based on selected site </a:t>
            </a:r>
            <a:r>
              <a:rPr lang="en-CA" sz="1800" dirty="0" smtClean="0">
                <a:solidFill>
                  <a:schemeClr val="accent3">
                    <a:lumMod val="25000"/>
                  </a:schemeClr>
                </a:solidFill>
                <a:latin typeface="Abadi" panose="020B0604020104020204" pitchFamily="34" charset="0"/>
              </a:rPr>
              <a:t>dropdown</a:t>
            </a:r>
          </a:p>
          <a:p>
            <a:pPr lvl="1">
              <a:lnSpc>
                <a:spcPct val="100000"/>
              </a:lnSpc>
              <a:spcBef>
                <a:spcPts val="1400"/>
              </a:spcBef>
            </a:pPr>
            <a:r>
              <a:rPr lang="en-CA" sz="1800" dirty="0">
                <a:solidFill>
                  <a:schemeClr val="accent3">
                    <a:lumMod val="25000"/>
                  </a:schemeClr>
                </a:solidFill>
                <a:latin typeface="Abadi" panose="020B0604020104020204" pitchFamily="34" charset="0"/>
              </a:rPr>
              <a:t> Add a Range Slider to Select </a:t>
            </a:r>
            <a:r>
              <a:rPr lang="en-CA" sz="1800" dirty="0" smtClean="0">
                <a:solidFill>
                  <a:schemeClr val="accent3">
                    <a:lumMod val="25000"/>
                  </a:schemeClr>
                </a:solidFill>
                <a:latin typeface="Abadi" panose="020B0604020104020204" pitchFamily="34" charset="0"/>
              </a:rPr>
              <a:t>Payload</a:t>
            </a:r>
          </a:p>
          <a:p>
            <a:pPr lvl="1">
              <a:lnSpc>
                <a:spcPct val="100000"/>
              </a:lnSpc>
              <a:spcBef>
                <a:spcPts val="1400"/>
              </a:spcBef>
            </a:pPr>
            <a:r>
              <a:rPr lang="en-CA" sz="1800" dirty="0">
                <a:solidFill>
                  <a:schemeClr val="accent3">
                    <a:lumMod val="25000"/>
                  </a:schemeClr>
                </a:solidFill>
                <a:latin typeface="Abadi" panose="020B0604020104020204" pitchFamily="34" charset="0"/>
              </a:rPr>
              <a:t>Add a callback function to render the success-payload-scatter-chart scatter plot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smtClean="0">
                <a:solidFill>
                  <a:schemeClr val="accent3">
                    <a:lumMod val="25000"/>
                  </a:schemeClr>
                </a:solidFill>
                <a:latin typeface="Abadi" panose="020B0604020104020204" pitchFamily="34" charset="0"/>
              </a:rPr>
              <a:t>pie </a:t>
            </a:r>
            <a:r>
              <a:rPr lang="en-US" sz="2200" dirty="0">
                <a:solidFill>
                  <a:schemeClr val="accent3">
                    <a:lumMod val="25000"/>
                  </a:schemeClr>
                </a:solidFill>
                <a:latin typeface="Abadi" panose="020B0604020104020204" pitchFamily="34" charset="0"/>
              </a:rPr>
              <a:t>charts </a:t>
            </a:r>
            <a:r>
              <a:rPr lang="en-US" sz="2200" dirty="0" smtClean="0">
                <a:solidFill>
                  <a:schemeClr val="accent3">
                    <a:lumMod val="25000"/>
                  </a:schemeClr>
                </a:solidFill>
                <a:latin typeface="Abadi" panose="020B0604020104020204" pitchFamily="34" charset="0"/>
              </a:rPr>
              <a:t>shows the total percentage of </a:t>
            </a:r>
            <a:r>
              <a:rPr lang="en-US" sz="2200" dirty="0">
                <a:solidFill>
                  <a:schemeClr val="accent3">
                    <a:lumMod val="25000"/>
                  </a:schemeClr>
                </a:solidFill>
                <a:latin typeface="Abadi" panose="020B0604020104020204" pitchFamily="34" charset="0"/>
              </a:rPr>
              <a:t>launches by </a:t>
            </a:r>
            <a:r>
              <a:rPr lang="en-US" sz="2200" dirty="0" smtClean="0">
                <a:solidFill>
                  <a:schemeClr val="accent3">
                    <a:lumMod val="25000"/>
                  </a:schemeClr>
                </a:solidFill>
                <a:latin typeface="Abadi" panose="020B0604020104020204" pitchFamily="34" charset="0"/>
              </a:rPr>
              <a:t>each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plotted </a:t>
            </a:r>
            <a:r>
              <a:rPr lang="en-US" sz="2200" dirty="0">
                <a:solidFill>
                  <a:schemeClr val="accent3">
                    <a:lumMod val="25000"/>
                  </a:schemeClr>
                </a:solidFill>
                <a:latin typeface="Abadi" panose="020B0604020104020204" pitchFamily="34" charset="0"/>
              </a:rPr>
              <a:t>scatter graph </a:t>
            </a:r>
            <a:r>
              <a:rPr lang="en-US" sz="2200" dirty="0" smtClean="0">
                <a:solidFill>
                  <a:schemeClr val="accent3">
                    <a:lumMod val="25000"/>
                  </a:schemeClr>
                </a:solidFill>
                <a:latin typeface="Abadi" panose="020B0604020104020204" pitchFamily="34" charset="0"/>
              </a:rPr>
              <a:t>shows </a:t>
            </a:r>
            <a:r>
              <a:rPr lang="en-US" sz="2200" dirty="0">
                <a:solidFill>
                  <a:schemeClr val="accent3">
                    <a:lumMod val="25000"/>
                  </a:schemeClr>
                </a:solidFill>
                <a:latin typeface="Abadi" panose="020B0604020104020204" pitchFamily="34" charset="0"/>
              </a:rPr>
              <a:t>the relationship with Outcome and </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scatter </a:t>
            </a:r>
            <a:r>
              <a:rPr lang="en-US" sz="2200" dirty="0">
                <a:solidFill>
                  <a:schemeClr val="accent3">
                    <a:lumMod val="25000"/>
                  </a:schemeClr>
                </a:solidFill>
                <a:latin typeface="Abadi" panose="020B0604020104020204" pitchFamily="34" charset="0"/>
              </a:rPr>
              <a:t>graph </a:t>
            </a:r>
            <a:r>
              <a:rPr lang="en-US" sz="2200" dirty="0" smtClean="0">
                <a:solidFill>
                  <a:schemeClr val="accent3">
                    <a:lumMod val="25000"/>
                  </a:schemeClr>
                </a:solidFill>
                <a:latin typeface="Abadi" panose="020B0604020104020204" pitchFamily="34" charset="0"/>
              </a:rPr>
              <a:t>shows the </a:t>
            </a:r>
            <a:r>
              <a:rPr lang="en-US" sz="2200" dirty="0">
                <a:solidFill>
                  <a:schemeClr val="accent3">
                    <a:lumMod val="25000"/>
                  </a:schemeClr>
                </a:solidFill>
                <a:latin typeface="Abadi" panose="020B0604020104020204" pitchFamily="34" charset="0"/>
              </a:rPr>
              <a:t>relationship with </a:t>
            </a:r>
            <a:r>
              <a:rPr lang="en-US" sz="2200" dirty="0" smtClean="0">
                <a:solidFill>
                  <a:schemeClr val="accent3">
                    <a:lumMod val="25000"/>
                  </a:schemeClr>
                </a:solidFill>
                <a:latin typeface="Abadi" panose="020B0604020104020204" pitchFamily="34" charset="0"/>
              </a:rPr>
              <a:t>each site and </a:t>
            </a:r>
            <a:r>
              <a:rPr lang="en-US" sz="2200" dirty="0">
                <a:solidFill>
                  <a:schemeClr val="accent3">
                    <a:lumMod val="25000"/>
                  </a:schemeClr>
                </a:solidFill>
                <a:latin typeface="Abadi" panose="020B0604020104020204" pitchFamily="34" charset="0"/>
              </a:rPr>
              <a:t>Payload Mass (Kg) </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GitHub URL of </a:t>
            </a:r>
            <a:r>
              <a:rPr lang="en-US" sz="2200" dirty="0" err="1" smtClean="0">
                <a:solidFill>
                  <a:schemeClr val="accent3">
                    <a:lumMod val="25000"/>
                  </a:schemeClr>
                </a:solidFill>
                <a:latin typeface="Abadi" panose="020B0604020104020204" pitchFamily="34" charset="0"/>
              </a:rPr>
              <a:t>Plotly</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Dash </a:t>
            </a:r>
            <a:r>
              <a:rPr lang="en-US" sz="2200" dirty="0" smtClean="0">
                <a:solidFill>
                  <a:schemeClr val="accent3">
                    <a:lumMod val="25000"/>
                  </a:schemeClr>
                </a:solidFill>
                <a:latin typeface="Abadi" panose="020B0604020104020204" pitchFamily="34" charset="0"/>
              </a:rPr>
              <a:t>lab: </a:t>
            </a: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github.com/200joyce/Capstone/blob/main/spacex_dash_app_WithPlotlyDash.py</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62974"/>
            <a:ext cx="10515601" cy="5495026"/>
          </a:xfrm>
          <a:prstGeom prst="rect">
            <a:avLst/>
          </a:prstGeom>
        </p:spPr>
        <p:txBody>
          <a:bodyPr>
            <a:normAutofit fontScale="92500" lnSpcReduction="10000"/>
          </a:bodyPr>
          <a:lstStyle/>
          <a:p>
            <a:pPr>
              <a:lnSpc>
                <a:spcPct val="100000"/>
              </a:lnSpc>
              <a:spcBef>
                <a:spcPts val="1400"/>
              </a:spcBef>
            </a:pPr>
            <a:r>
              <a:rPr lang="en-CA" sz="2400" dirty="0" smtClean="0"/>
              <a:t>Perform </a:t>
            </a:r>
            <a:r>
              <a:rPr lang="en-CA" sz="2400" dirty="0"/>
              <a:t>exploratory Data Analysis and determine Training </a:t>
            </a:r>
            <a:r>
              <a:rPr lang="en-CA" sz="2400" dirty="0" smtClean="0"/>
              <a:t>Labels</a:t>
            </a:r>
          </a:p>
          <a:p>
            <a:pPr>
              <a:lnSpc>
                <a:spcPct val="100000"/>
              </a:lnSpc>
              <a:spcBef>
                <a:spcPts val="1400"/>
              </a:spcBef>
            </a:pPr>
            <a:r>
              <a:rPr lang="en-CA" sz="2400" dirty="0"/>
              <a:t>Find best </a:t>
            </a:r>
            <a:r>
              <a:rPr lang="en-CA" sz="2400" dirty="0" err="1"/>
              <a:t>Hyperparameter</a:t>
            </a:r>
            <a:r>
              <a:rPr lang="en-CA" sz="2400" dirty="0"/>
              <a:t> for SVM, Classification Trees and Logistic </a:t>
            </a:r>
            <a:r>
              <a:rPr lang="en-CA" sz="2400" dirty="0" smtClean="0"/>
              <a:t>Regression</a:t>
            </a:r>
          </a:p>
          <a:p>
            <a:pPr>
              <a:lnSpc>
                <a:spcPct val="100000"/>
              </a:lnSpc>
              <a:spcBef>
                <a:spcPts val="1400"/>
              </a:spcBef>
            </a:pPr>
            <a:r>
              <a:rPr lang="en-CA" sz="2400" dirty="0"/>
              <a:t>Find the method performs best using test data</a:t>
            </a:r>
          </a:p>
          <a:p>
            <a:pPr>
              <a:lnSpc>
                <a:spcPct val="100000"/>
              </a:lnSpc>
              <a:spcBef>
                <a:spcPts val="1400"/>
              </a:spcBef>
            </a:pPr>
            <a:r>
              <a:rPr lang="en-CA" sz="2200" dirty="0">
                <a:solidFill>
                  <a:schemeClr val="accent3">
                    <a:lumMod val="25000"/>
                  </a:schemeClr>
                </a:solidFill>
                <a:latin typeface="Abadi" panose="020B0604020104020204" pitchFamily="34" charset="0"/>
              </a:rPr>
              <a:t>Create a </a:t>
            </a:r>
            <a:r>
              <a:rPr lang="en-CA" sz="2200" dirty="0" err="1">
                <a:solidFill>
                  <a:schemeClr val="accent3">
                    <a:lumMod val="25000"/>
                  </a:schemeClr>
                </a:solidFill>
                <a:latin typeface="Abadi" panose="020B0604020104020204" pitchFamily="34" charset="0"/>
              </a:rPr>
              <a:t>NumPy</a:t>
            </a:r>
            <a:r>
              <a:rPr lang="en-CA" sz="2200" dirty="0">
                <a:solidFill>
                  <a:schemeClr val="accent3">
                    <a:lumMod val="25000"/>
                  </a:schemeClr>
                </a:solidFill>
                <a:latin typeface="Abadi" panose="020B0604020104020204" pitchFamily="34" charset="0"/>
              </a:rPr>
              <a:t> array from the column Class in </a:t>
            </a:r>
            <a:r>
              <a:rPr lang="en-CA" sz="2200" dirty="0" smtClean="0">
                <a:solidFill>
                  <a:schemeClr val="accent3">
                    <a:lumMod val="25000"/>
                  </a:schemeClr>
                </a:solidFill>
                <a:latin typeface="Abadi" panose="020B0604020104020204" pitchFamily="34" charset="0"/>
              </a:rPr>
              <a:t>data</a:t>
            </a:r>
          </a:p>
          <a:p>
            <a:pPr>
              <a:lnSpc>
                <a:spcPct val="100000"/>
              </a:lnSpc>
              <a:spcBef>
                <a:spcPts val="1400"/>
              </a:spcBef>
            </a:pPr>
            <a:r>
              <a:rPr lang="en-US" sz="2400" dirty="0"/>
              <a:t>Standardize the </a:t>
            </a:r>
            <a:r>
              <a:rPr lang="en-US" sz="2400" dirty="0"/>
              <a:t>data</a:t>
            </a:r>
          </a:p>
          <a:p>
            <a:pPr>
              <a:lnSpc>
                <a:spcPct val="100000"/>
              </a:lnSpc>
              <a:spcBef>
                <a:spcPts val="1400"/>
              </a:spcBef>
            </a:pPr>
            <a:r>
              <a:rPr lang="en-CA" sz="2400" dirty="0"/>
              <a:t>Create a logistic regression </a:t>
            </a:r>
            <a:r>
              <a:rPr lang="en-CA" sz="2400" dirty="0"/>
              <a:t>object, and calculate </a:t>
            </a:r>
            <a:r>
              <a:rPr lang="en-CA" sz="2400" dirty="0"/>
              <a:t>the accuracy on the test </a:t>
            </a:r>
            <a:r>
              <a:rPr lang="en-CA" sz="2400" dirty="0"/>
              <a:t>data</a:t>
            </a:r>
          </a:p>
          <a:p>
            <a:pPr>
              <a:lnSpc>
                <a:spcPct val="100000"/>
              </a:lnSpc>
              <a:spcBef>
                <a:spcPts val="1400"/>
              </a:spcBef>
            </a:pPr>
            <a:r>
              <a:rPr lang="en-CA" sz="2400" dirty="0"/>
              <a:t>Create a support vector machine </a:t>
            </a:r>
            <a:r>
              <a:rPr lang="en-CA" sz="2400" dirty="0"/>
              <a:t>object</a:t>
            </a:r>
          </a:p>
          <a:p>
            <a:pPr>
              <a:lnSpc>
                <a:spcPct val="100000"/>
              </a:lnSpc>
              <a:spcBef>
                <a:spcPts val="1400"/>
              </a:spcBef>
            </a:pPr>
            <a:r>
              <a:rPr lang="en-CA" sz="2400" dirty="0"/>
              <a:t>Create a decision tree classifier object </a:t>
            </a:r>
            <a:endParaRPr lang="en-CA" sz="2400" dirty="0"/>
          </a:p>
          <a:p>
            <a:pPr>
              <a:lnSpc>
                <a:spcPct val="100000"/>
              </a:lnSpc>
              <a:spcBef>
                <a:spcPts val="1400"/>
              </a:spcBef>
            </a:pPr>
            <a:r>
              <a:rPr lang="en-CA" sz="2400" dirty="0"/>
              <a:t>Create a k nearest neighbors object</a:t>
            </a:r>
            <a:endParaRPr lang="en-US" sz="2400" dirty="0"/>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GitHub URL of </a:t>
            </a:r>
            <a:r>
              <a:rPr lang="en-US" sz="2200" dirty="0" smtClean="0">
                <a:solidFill>
                  <a:schemeClr val="accent3">
                    <a:lumMod val="25000"/>
                  </a:schemeClr>
                </a:solidFill>
                <a:latin typeface="Abadi" panose="020B0604020104020204" pitchFamily="34" charset="0"/>
              </a:rPr>
              <a:t>predictive </a:t>
            </a:r>
            <a:r>
              <a:rPr lang="en-US" sz="2200" dirty="0">
                <a:solidFill>
                  <a:schemeClr val="accent3">
                    <a:lumMod val="25000"/>
                  </a:schemeClr>
                </a:solidFill>
                <a:latin typeface="Abadi" panose="020B0604020104020204" pitchFamily="34" charset="0"/>
              </a:rPr>
              <a:t>analysis </a:t>
            </a:r>
            <a:r>
              <a:rPr lang="en-US" sz="2200" dirty="0">
                <a:solidFill>
                  <a:schemeClr val="accent3">
                    <a:lumMod val="25000"/>
                  </a:schemeClr>
                </a:solidFill>
                <a:latin typeface="Abadi" panose="020B0604020104020204" pitchFamily="34" charset="0"/>
              </a:rPr>
              <a:t>lab: </a:t>
            </a: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github.com/200joyce/Capstone/blob/main/SpaceX_Machine_Learning_Prediction_Part_5.jupyterlite_2.ipynb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2" y="1362974"/>
            <a:ext cx="10815193" cy="5495026"/>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From this plot, it shows that the launch site with larger flight number has greater s</a:t>
            </a:r>
            <a:r>
              <a:rPr lang="en-CA" sz="2200" dirty="0" smtClean="0">
                <a:solidFill>
                  <a:schemeClr val="accent3">
                    <a:lumMod val="25000"/>
                  </a:schemeClr>
                </a:solidFill>
                <a:latin typeface="Abadi" panose="020B0604020104020204" pitchFamily="34" charset="0"/>
              </a:rPr>
              <a:t>uccess rate.</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1096381" y="2259820"/>
            <a:ext cx="7386983" cy="345520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1345720"/>
            <a:ext cx="11099936" cy="5313871"/>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CCAFS SLC: The greater the payload mass is, the higher the success rate is.</a:t>
            </a:r>
          </a:p>
          <a:p>
            <a:pPr>
              <a:lnSpc>
                <a:spcPct val="100000"/>
              </a:lnSpc>
              <a:spcBef>
                <a:spcPts val="1400"/>
              </a:spcBef>
            </a:pPr>
            <a:r>
              <a:rPr lang="en-CA" sz="2200" dirty="0" smtClean="0">
                <a:solidFill>
                  <a:schemeClr val="accent3">
                    <a:lumMod val="25000"/>
                  </a:schemeClr>
                </a:solidFill>
                <a:latin typeface="Abadi" panose="020B0604020104020204" pitchFamily="34" charset="0"/>
              </a:rPr>
              <a:t>VAFB SLC: Doesn’t have launched for heavy payload mass greater than 10000.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i="1"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stretch>
            <a:fillRect/>
          </a:stretch>
        </p:blipFill>
        <p:spPr>
          <a:xfrm>
            <a:off x="979277" y="2778424"/>
            <a:ext cx="5990865" cy="353246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1362973"/>
            <a:ext cx="11134442" cy="522760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we can see that ES-L1, GEO, HEO, SSO, and VLEO are the Orbits that have high success rate. The SO has the least success rate amongst the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967340" y="2286088"/>
            <a:ext cx="8648700" cy="33813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396815" y="1397479"/>
            <a:ext cx="11300604" cy="5313872"/>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LEO: The more the flight number </a:t>
            </a:r>
            <a:r>
              <a:rPr lang="en-CA" sz="2200" dirty="0" smtClean="0">
                <a:solidFill>
                  <a:schemeClr val="accent3">
                    <a:lumMod val="25000"/>
                  </a:schemeClr>
                </a:solidFill>
                <a:latin typeface="Abadi" panose="020B0604020104020204" pitchFamily="34" charset="0"/>
              </a:rPr>
              <a:t>has, the more the orbit is successful.</a:t>
            </a:r>
          </a:p>
          <a:p>
            <a:pPr>
              <a:lnSpc>
                <a:spcPct val="100000"/>
              </a:lnSpc>
              <a:spcBef>
                <a:spcPts val="1400"/>
              </a:spcBef>
            </a:pPr>
            <a:r>
              <a:rPr lang="en-CA" sz="2200" dirty="0" smtClean="0">
                <a:solidFill>
                  <a:schemeClr val="accent3">
                    <a:lumMod val="25000"/>
                  </a:schemeClr>
                </a:solidFill>
                <a:latin typeface="Abadi" panose="020B0604020104020204" pitchFamily="34" charset="0"/>
              </a:rPr>
              <a:t>SSO: don’t have any relationship between Flight and Orbit type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610217" y="2533812"/>
            <a:ext cx="7471284" cy="349176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1397479"/>
            <a:ext cx="10687961" cy="5193102"/>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LEO: The more heavier the Payload mass is, it is more successful</a:t>
            </a:r>
          </a:p>
          <a:p>
            <a:pPr>
              <a:lnSpc>
                <a:spcPct val="100000"/>
              </a:lnSpc>
              <a:spcBef>
                <a:spcPts val="1400"/>
              </a:spcBef>
            </a:pPr>
            <a:r>
              <a:rPr lang="en-CA" sz="2200" dirty="0" smtClean="0">
                <a:solidFill>
                  <a:schemeClr val="accent3">
                    <a:lumMod val="25000"/>
                  </a:schemeClr>
                </a:solidFill>
                <a:latin typeface="Abadi" panose="020B0604020104020204" pitchFamily="34" charset="0"/>
              </a:rPr>
              <a:t>SSO: No relationship between payload and orbit type</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879291" y="2576951"/>
            <a:ext cx="7052454" cy="324822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1311214"/>
            <a:ext cx="10515600" cy="5382883"/>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We can </a:t>
            </a:r>
            <a:r>
              <a:rPr lang="en-CA" sz="2400" dirty="0"/>
              <a:t>observe that the </a:t>
            </a:r>
            <a:r>
              <a:rPr lang="en-CA" sz="2400" dirty="0" err="1"/>
              <a:t>sucess</a:t>
            </a:r>
            <a:r>
              <a:rPr lang="en-CA" sz="2400" dirty="0"/>
              <a:t> rate since 2013 kept increasing till 2020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1104181" y="1881133"/>
            <a:ext cx="6849374" cy="375852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80226"/>
            <a:ext cx="10841145" cy="479673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Display the names of the unique launch sites </a:t>
            </a:r>
            <a:r>
              <a:rPr lang="en-CA" sz="2200" dirty="0" smtClean="0">
                <a:solidFill>
                  <a:schemeClr val="accent3">
                    <a:lumMod val="25000"/>
                  </a:schemeClr>
                </a:solidFill>
                <a:latin typeface="Abadi" panose="020B0604020104020204" pitchFamily="34" charset="0"/>
              </a:rPr>
              <a:t>by using Distinct</a:t>
            </a: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stretch>
            <a:fillRect/>
          </a:stretch>
        </p:blipFill>
        <p:spPr>
          <a:xfrm>
            <a:off x="1299983" y="2090377"/>
            <a:ext cx="6358948" cy="367206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293962"/>
            <a:ext cx="10375318" cy="529661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Display 5 records where launch sites begin with the string </a:t>
            </a:r>
            <a:r>
              <a:rPr lang="en-CA" sz="2200" dirty="0" smtClean="0">
                <a:solidFill>
                  <a:schemeClr val="accent3">
                    <a:lumMod val="25000"/>
                  </a:schemeClr>
                </a:solidFill>
                <a:latin typeface="Abadi" panose="020B0604020104020204" pitchFamily="34" charset="0"/>
              </a:rPr>
              <a:t>'CCA‘ by using like ‘CCA%’</a:t>
            </a: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1211575" y="2215175"/>
            <a:ext cx="6807230" cy="297111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66491"/>
            <a:ext cx="9745589" cy="4710472"/>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Display the total payload mass carried by boosters launched by NASA (CRS</a:t>
            </a:r>
            <a:r>
              <a:rPr lang="en-CA" sz="2200" dirty="0" smtClean="0">
                <a:solidFill>
                  <a:schemeClr val="accent3">
                    <a:lumMod val="25000"/>
                  </a:schemeClr>
                </a:solidFill>
                <a:latin typeface="Abadi" panose="020B0604020104020204" pitchFamily="34" charset="0"/>
              </a:rPr>
              <a:t>) by using sum()</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770011" y="2980190"/>
            <a:ext cx="8316105" cy="238143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570008"/>
            <a:ext cx="10515601" cy="500332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Display average payload mass carried by booster version F9 </a:t>
            </a:r>
            <a:r>
              <a:rPr lang="en-CA" sz="2200" dirty="0" smtClean="0">
                <a:solidFill>
                  <a:schemeClr val="accent3">
                    <a:lumMod val="25000"/>
                  </a:schemeClr>
                </a:solidFill>
                <a:latin typeface="Abadi" panose="020B0604020104020204" pitchFamily="34" charset="0"/>
              </a:rPr>
              <a:t>v1.1 by using </a:t>
            </a:r>
            <a:r>
              <a:rPr lang="en-CA" sz="2200" dirty="0" err="1" smtClean="0">
                <a:solidFill>
                  <a:schemeClr val="accent3">
                    <a:lumMod val="25000"/>
                  </a:schemeClr>
                </a:solidFill>
                <a:latin typeface="Abadi" panose="020B0604020104020204" pitchFamily="34" charset="0"/>
              </a:rPr>
              <a:t>avg</a:t>
            </a:r>
            <a:r>
              <a:rPr lang="en-CA"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909277" y="2380892"/>
            <a:ext cx="8334088" cy="296865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31984"/>
            <a:ext cx="10687962" cy="5210355"/>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List the date when the first </a:t>
            </a:r>
            <a:r>
              <a:rPr lang="en-CA" sz="2200" dirty="0" err="1">
                <a:solidFill>
                  <a:schemeClr val="accent3">
                    <a:lumMod val="25000"/>
                  </a:schemeClr>
                </a:solidFill>
                <a:latin typeface="Abadi"/>
              </a:rPr>
              <a:t>succesful</a:t>
            </a:r>
            <a:r>
              <a:rPr lang="en-CA" sz="2200" dirty="0">
                <a:solidFill>
                  <a:schemeClr val="accent3">
                    <a:lumMod val="25000"/>
                  </a:schemeClr>
                </a:solidFill>
                <a:latin typeface="Abadi"/>
              </a:rPr>
              <a:t> landing outcome in ground pad was </a:t>
            </a:r>
            <a:r>
              <a:rPr lang="en-CA" sz="2200" dirty="0" smtClean="0">
                <a:solidFill>
                  <a:schemeClr val="accent3">
                    <a:lumMod val="25000"/>
                  </a:schemeClr>
                </a:solidFill>
                <a:latin typeface="Abadi"/>
              </a:rPr>
              <a:t>achieved by using min(date)</a:t>
            </a:r>
            <a:endParaRPr lang="en-US"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1075314" y="2208362"/>
            <a:ext cx="6550437" cy="298210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97478"/>
            <a:ext cx="10687962" cy="51758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998956" y="2540463"/>
            <a:ext cx="10534526" cy="34851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903" y="1334125"/>
            <a:ext cx="10326708" cy="5246557"/>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Request API to collect Data</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Data Wrangling</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Complete the Data Collection with Web Scraping </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Complete EDA with SQL</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Build an Interactive Dashboard with </a:t>
            </a:r>
            <a:r>
              <a:rPr lang="en-CA" sz="1800" dirty="0" err="1" smtClean="0">
                <a:solidFill>
                  <a:schemeClr val="accent3">
                    <a:lumMod val="25000"/>
                  </a:schemeClr>
                </a:solidFill>
                <a:latin typeface="Abadi" panose="020B0604020104020204" pitchFamily="34" charset="0"/>
              </a:rPr>
              <a:t>Ploty</a:t>
            </a:r>
            <a:r>
              <a:rPr lang="en-CA" sz="1800" dirty="0" smtClean="0">
                <a:solidFill>
                  <a:schemeClr val="accent3">
                    <a:lumMod val="25000"/>
                  </a:schemeClr>
                </a:solidFill>
                <a:latin typeface="Abadi" panose="020B0604020104020204" pitchFamily="34" charset="0"/>
              </a:rPr>
              <a:t> Dash</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a:t>
            </a:r>
            <a:r>
              <a:rPr lang="en-US" sz="2200" dirty="0" smtClean="0">
                <a:solidFill>
                  <a:schemeClr val="accent3">
                    <a:lumMod val="25000"/>
                  </a:schemeClr>
                </a:solidFill>
                <a:latin typeface="Abadi" panose="020B0604020104020204" pitchFamily="34" charset="0"/>
              </a:rPr>
              <a:t>results</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Clean the requested data</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Exploratory Analysis </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Interactive Visual Analytics</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Predictive Analysis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314793"/>
            <a:ext cx="10515600" cy="6595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14732"/>
            <a:ext cx="10515601" cy="476223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a:t>
            </a:r>
            <a:r>
              <a:rPr lang="en-US" sz="2200" dirty="0" smtClean="0">
                <a:solidFill>
                  <a:schemeClr val="accent3">
                    <a:lumMod val="25000"/>
                  </a:schemeClr>
                </a:solidFill>
                <a:latin typeface="Abadi" panose="020B0604020104020204" pitchFamily="34" charset="0"/>
              </a:rPr>
              <a:t>outcomes by using group by</a:t>
            </a: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1019353" y="2672211"/>
            <a:ext cx="8420011" cy="277968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14732"/>
            <a:ext cx="10515601" cy="529661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a:t>
            </a:r>
            <a:r>
              <a:rPr lang="en-US" sz="2200" dirty="0" smtClean="0">
                <a:solidFill>
                  <a:schemeClr val="accent3">
                    <a:lumMod val="25000"/>
                  </a:schemeClr>
                </a:solidFill>
                <a:latin typeface="Abadi" panose="020B0604020104020204" pitchFamily="34" charset="0"/>
              </a:rPr>
              <a:t>mass by using </a:t>
            </a:r>
            <a:r>
              <a:rPr lang="en-CA" sz="2200" dirty="0">
                <a:solidFill>
                  <a:schemeClr val="accent3">
                    <a:lumMod val="25000"/>
                  </a:schemeClr>
                </a:solidFill>
                <a:latin typeface="Abadi" panose="020B0604020104020204" pitchFamily="34" charset="0"/>
              </a:rPr>
              <a:t>where PAYLOAD_MASS__KG_=(select max(PAYLOAD_MASS__KG_) from SPACEXTBL</a:t>
            </a:r>
            <a:r>
              <a:rPr lang="en-CA" sz="2200" dirty="0" smtClean="0">
                <a:solidFill>
                  <a:schemeClr val="accent3">
                    <a:lumMod val="25000"/>
                  </a:schemeClr>
                </a:solidFill>
                <a:latin typeface="Abadi" panose="020B0604020104020204" pitchFamily="34" charset="0"/>
              </a:rPr>
              <a:t>)</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1133385" y="2529876"/>
            <a:ext cx="8372475" cy="41814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293962"/>
            <a:ext cx="10515601" cy="488300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a:t>
            </a:r>
            <a:r>
              <a:rPr lang="en-US" sz="2200" dirty="0" smtClean="0">
                <a:solidFill>
                  <a:schemeClr val="accent3">
                    <a:lumMod val="25000"/>
                  </a:schemeClr>
                </a:solidFill>
                <a:latin typeface="Abadi"/>
              </a:rPr>
              <a:t>2015 </a:t>
            </a:r>
            <a:r>
              <a:rPr lang="en-US" sz="2200" dirty="0">
                <a:solidFill>
                  <a:schemeClr val="accent3">
                    <a:lumMod val="25000"/>
                  </a:schemeClr>
                </a:solidFill>
                <a:latin typeface="Abadi"/>
              </a:rPr>
              <a:t>by using where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(Date,0,5)='2015'</a:t>
            </a:r>
            <a:endParaRPr lang="en-US"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1053720" y="2445858"/>
            <a:ext cx="7667625" cy="28289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28468"/>
            <a:ext cx="10687962" cy="533112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a:t>
            </a:r>
            <a:r>
              <a:rPr lang="en-US" sz="2200" dirty="0" smtClean="0">
                <a:solidFill>
                  <a:schemeClr val="accent3">
                    <a:lumMod val="25000"/>
                  </a:schemeClr>
                </a:solidFill>
                <a:latin typeface="Abadi"/>
              </a:rPr>
              <a:t>order by using order by DATE DESC</a:t>
            </a:r>
            <a:endParaRPr lang="en-US"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stretch>
            <a:fillRect/>
          </a:stretch>
        </p:blipFill>
        <p:spPr>
          <a:xfrm>
            <a:off x="1301760" y="2667973"/>
            <a:ext cx="5413294" cy="355841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258792" y="1311214"/>
            <a:ext cx="11749178" cy="5417389"/>
          </a:xfrm>
          <a:prstGeom prst="rect">
            <a:avLst/>
          </a:prstGeom>
        </p:spPr>
        <p:txBody>
          <a:bodyPr lIns="91440" tIns="45720" rIns="91440" bIns="45720" anchor="t">
            <a:normAutofit/>
          </a:bodyPr>
          <a:lstStyle/>
          <a:p>
            <a:pPr>
              <a:lnSpc>
                <a:spcPct val="100000"/>
              </a:lnSpc>
              <a:spcBef>
                <a:spcPts val="1400"/>
              </a:spcBef>
            </a:pPr>
            <a:r>
              <a:rPr lang="en-CA" sz="2200" dirty="0" smtClean="0">
                <a:solidFill>
                  <a:schemeClr val="accent3">
                    <a:lumMod val="25000"/>
                  </a:schemeClr>
                </a:solidFill>
                <a:latin typeface="Abadi"/>
              </a:rPr>
              <a:t>All launch sites are in very close proximity to the coast</a:t>
            </a:r>
          </a:p>
          <a:p>
            <a:pPr>
              <a:lnSpc>
                <a:spcPct val="100000"/>
              </a:lnSpc>
              <a:spcBef>
                <a:spcPts val="1400"/>
              </a:spcBef>
            </a:pPr>
            <a:r>
              <a:rPr lang="en-CA" sz="2200" dirty="0" smtClean="0">
                <a:solidFill>
                  <a:schemeClr val="accent3">
                    <a:lumMod val="25000"/>
                  </a:schemeClr>
                </a:solidFill>
                <a:latin typeface="Abadi"/>
              </a:rPr>
              <a:t>All launch sites are in hot place</a:t>
            </a: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smtClean="0">
                <a:solidFill>
                  <a:srgbClr val="0B49CB"/>
                </a:solidFill>
                <a:latin typeface="Abadi"/>
              </a:rPr>
              <a:t>The generated map with marked launch sites</a:t>
            </a:r>
            <a:endParaRPr lang="en-US" dirty="0">
              <a:solidFill>
                <a:srgbClr val="0B49CB"/>
              </a:solidFill>
              <a:latin typeface="Abadi"/>
            </a:endParaRPr>
          </a:p>
        </p:txBody>
      </p:sp>
      <p:pic>
        <p:nvPicPr>
          <p:cNvPr id="6" name="Picture 5"/>
          <p:cNvPicPr>
            <a:picLocks noChangeAspect="1"/>
          </p:cNvPicPr>
          <p:nvPr/>
        </p:nvPicPr>
        <p:blipFill>
          <a:blip r:embed="rId3"/>
          <a:stretch>
            <a:fillRect/>
          </a:stretch>
        </p:blipFill>
        <p:spPr>
          <a:xfrm>
            <a:off x="449202" y="2300645"/>
            <a:ext cx="6600825" cy="34385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311214"/>
            <a:ext cx="9745589" cy="5546785"/>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Green marker represents success; red marker represents failed</a:t>
            </a:r>
            <a:endParaRPr lang="en-US"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smtClean="0">
                <a:solidFill>
                  <a:srgbClr val="0B49CB"/>
                </a:solidFill>
                <a:latin typeface="Abadi"/>
              </a:rPr>
              <a:t>Mark the success/failed launches for each site on the map</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1399945" y="2031723"/>
            <a:ext cx="7019476" cy="410576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293298" y="1328468"/>
            <a:ext cx="11404121" cy="5400136"/>
          </a:xfrm>
          <a:prstGeom prst="rect">
            <a:avLst/>
          </a:prstGeom>
        </p:spPr>
        <p:txBody>
          <a:bodyPr lIns="91440" tIns="45720" rIns="91440" bIns="45720" anchor="t">
            <a:normAutofit/>
          </a:bodyPr>
          <a:lstStyle/>
          <a:p>
            <a:pPr marL="0" indent="0">
              <a:lnSpc>
                <a:spcPct val="100000"/>
              </a:lnSpc>
              <a:spcBef>
                <a:spcPts val="1400"/>
              </a:spcBef>
              <a:buNone/>
            </a:pPr>
            <a:endParaRPr lang="en-CA" sz="2200" dirty="0" smtClean="0">
              <a:solidFill>
                <a:schemeClr val="accent3">
                  <a:lumMod val="25000"/>
                </a:schemeClr>
              </a:solidFill>
              <a:latin typeface="Abadi"/>
            </a:endParaRPr>
          </a:p>
          <a:p>
            <a:pPr marL="0" indent="0">
              <a:lnSpc>
                <a:spcPct val="100000"/>
              </a:lnSpc>
              <a:spcBef>
                <a:spcPts val="1400"/>
              </a:spcBef>
              <a:buNone/>
            </a:pPr>
            <a:endParaRPr lang="en-CA" sz="2200" dirty="0">
              <a:solidFill>
                <a:schemeClr val="accent3">
                  <a:lumMod val="25000"/>
                </a:schemeClr>
              </a:solidFill>
              <a:latin typeface="Abadi"/>
            </a:endParaRPr>
          </a:p>
          <a:p>
            <a:pPr marL="0" indent="0">
              <a:lnSpc>
                <a:spcPct val="100000"/>
              </a:lnSpc>
              <a:spcBef>
                <a:spcPts val="1400"/>
              </a:spcBef>
              <a:buNone/>
            </a:pPr>
            <a:endParaRPr lang="en-CA" sz="2200" dirty="0" smtClean="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smtClean="0">
                <a:solidFill>
                  <a:srgbClr val="0B49CB"/>
                </a:solidFill>
                <a:latin typeface="Abadi"/>
              </a:rPr>
              <a:t>Calculate the distances between a launch site to its proximities</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1033700" y="2232584"/>
            <a:ext cx="5178544" cy="2505747"/>
          </a:xfrm>
          <a:prstGeom prst="rect">
            <a:avLst/>
          </a:prstGeom>
        </p:spPr>
      </p:pic>
      <p:pic>
        <p:nvPicPr>
          <p:cNvPr id="4" name="Picture 3"/>
          <p:cNvPicPr>
            <a:picLocks noChangeAspect="1"/>
          </p:cNvPicPr>
          <p:nvPr/>
        </p:nvPicPr>
        <p:blipFill>
          <a:blip r:embed="rId4"/>
          <a:stretch>
            <a:fillRect/>
          </a:stretch>
        </p:blipFill>
        <p:spPr>
          <a:xfrm>
            <a:off x="480384" y="5190779"/>
            <a:ext cx="1343025" cy="1066800"/>
          </a:xfrm>
          <a:prstGeom prst="rect">
            <a:avLst/>
          </a:prstGeom>
        </p:spPr>
      </p:pic>
      <p:pic>
        <p:nvPicPr>
          <p:cNvPr id="6" name="Picture 5"/>
          <p:cNvPicPr>
            <a:picLocks noChangeAspect="1"/>
          </p:cNvPicPr>
          <p:nvPr/>
        </p:nvPicPr>
        <p:blipFill>
          <a:blip r:embed="rId5"/>
          <a:stretch>
            <a:fillRect/>
          </a:stretch>
        </p:blipFill>
        <p:spPr>
          <a:xfrm>
            <a:off x="2741910" y="4824066"/>
            <a:ext cx="1762125" cy="1800225"/>
          </a:xfrm>
          <a:prstGeom prst="rect">
            <a:avLst/>
          </a:prstGeom>
        </p:spPr>
      </p:pic>
      <p:pic>
        <p:nvPicPr>
          <p:cNvPr id="7" name="Picture 6"/>
          <p:cNvPicPr>
            <a:picLocks noChangeAspect="1"/>
          </p:cNvPicPr>
          <p:nvPr/>
        </p:nvPicPr>
        <p:blipFill>
          <a:blip r:embed="rId6"/>
          <a:stretch>
            <a:fillRect/>
          </a:stretch>
        </p:blipFill>
        <p:spPr>
          <a:xfrm>
            <a:off x="5658928" y="4979100"/>
            <a:ext cx="3269290" cy="164519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293962"/>
            <a:ext cx="9745589" cy="4883001"/>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r>
              <a:rPr lang="en-CA" sz="2200" dirty="0" smtClean="0">
                <a:solidFill>
                  <a:schemeClr val="accent3">
                    <a:lumMod val="25000"/>
                  </a:schemeClr>
                </a:solidFill>
                <a:latin typeface="Abadi" panose="020B0604020104020204" pitchFamily="34" charset="0"/>
              </a:rPr>
              <a:t>KSC LC-39 has the most success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smtClean="0">
                <a:solidFill>
                  <a:srgbClr val="0B49CB"/>
                </a:solidFill>
                <a:latin typeface="Abadi"/>
              </a:rPr>
              <a:t>Total Success Launches By All sites</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1091421" y="1601188"/>
            <a:ext cx="6350602" cy="272927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828068" y="1379094"/>
            <a:ext cx="11074121" cy="5246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marL="457200" lvl="1" indent="0">
              <a:spcBef>
                <a:spcPts val="1400"/>
              </a:spcBef>
              <a:buNone/>
            </a:pPr>
            <a:r>
              <a:rPr lang="en-CA" sz="1800" dirty="0">
                <a:solidFill>
                  <a:schemeClr val="accent3">
                    <a:lumMod val="25000"/>
                  </a:schemeClr>
                </a:solidFill>
                <a:latin typeface="Abadi" panose="020B0604020104020204" pitchFamily="34" charset="0"/>
              </a:rPr>
              <a:t>S</a:t>
            </a:r>
            <a:r>
              <a:rPr lang="en-CA" sz="1800" dirty="0" smtClean="0">
                <a:solidFill>
                  <a:schemeClr val="accent3">
                    <a:lumMod val="25000"/>
                  </a:schemeClr>
                </a:solidFill>
                <a:latin typeface="Abadi" panose="020B0604020104020204" pitchFamily="34" charset="0"/>
              </a:rPr>
              <a:t>paceX </a:t>
            </a:r>
            <a:r>
              <a:rPr lang="en-CA" sz="1800" dirty="0">
                <a:solidFill>
                  <a:schemeClr val="accent3">
                    <a:lumMod val="25000"/>
                  </a:schemeClr>
                </a:solidFill>
                <a:latin typeface="Abadi" panose="020B0604020104020204" pitchFamily="34" charset="0"/>
              </a:rPr>
              <a:t>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module, you will be provided with an overview of the problem and the tools you need to complete the course.</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lvl="1">
              <a:spcBef>
                <a:spcPts val="1400"/>
              </a:spcBef>
            </a:pPr>
            <a:r>
              <a:rPr lang="en-CA" sz="1800" dirty="0" smtClean="0">
                <a:solidFill>
                  <a:schemeClr val="accent3">
                    <a:lumMod val="25000"/>
                  </a:schemeClr>
                </a:solidFill>
                <a:latin typeface="Abadi" panose="020B0604020104020204" pitchFamily="34" charset="0"/>
              </a:rPr>
              <a:t>Why the first stage doesn’t land or crash</a:t>
            </a:r>
          </a:p>
          <a:p>
            <a:pPr lvl="1">
              <a:spcBef>
                <a:spcPts val="1400"/>
              </a:spcBef>
            </a:pPr>
            <a:r>
              <a:rPr lang="en-CA" sz="1800" dirty="0" smtClean="0">
                <a:solidFill>
                  <a:schemeClr val="accent3">
                    <a:lumMod val="25000"/>
                  </a:schemeClr>
                </a:solidFill>
                <a:latin typeface="Abadi" panose="020B0604020104020204" pitchFamily="34" charset="0"/>
              </a:rPr>
              <a:t>The cost of each launch</a:t>
            </a:r>
          </a:p>
          <a:p>
            <a:pPr lvl="1">
              <a:spcBef>
                <a:spcPts val="1400"/>
              </a:spcBef>
            </a:pPr>
            <a:r>
              <a:rPr lang="en-CA" sz="1800" dirty="0" smtClean="0">
                <a:solidFill>
                  <a:schemeClr val="accent3">
                    <a:lumMod val="25000"/>
                  </a:schemeClr>
                </a:solidFill>
                <a:latin typeface="Abadi" panose="020B0604020104020204" pitchFamily="34" charset="0"/>
              </a:rPr>
              <a:t>Predictive Analysis</a:t>
            </a:r>
          </a:p>
          <a:p>
            <a:pPr marL="457200" lvl="1" indent="0">
              <a:spcBef>
                <a:spcPts val="1400"/>
              </a:spcBef>
              <a:buNone/>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34027" y="1328468"/>
            <a:ext cx="10551583" cy="484849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CA" sz="2200" dirty="0" smtClean="0">
                <a:solidFill>
                  <a:schemeClr val="accent3">
                    <a:lumMod val="25000"/>
                  </a:schemeClr>
                </a:solidFill>
                <a:latin typeface="Abadi"/>
              </a:rPr>
              <a:t>The success rate is 76.9%</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smtClean="0">
                <a:solidFill>
                  <a:srgbClr val="0B49CB"/>
                </a:solidFill>
                <a:latin typeface="Abadi"/>
              </a:rPr>
              <a:t>Total Success Launches for site KSC LC-39</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734027" y="1502839"/>
            <a:ext cx="10949796" cy="383170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574870" y="1328468"/>
            <a:ext cx="10905880" cy="4848495"/>
          </a:xfrm>
          <a:prstGeom prst="rect">
            <a:avLst/>
          </a:prstGeom>
        </p:spPr>
        <p:txBody>
          <a:bodyPr lIns="91440" tIns="45720" rIns="91440" bIns="45720" anchor="t">
            <a:normAutofit/>
          </a:bodyPr>
          <a:lstStyle/>
          <a:p>
            <a:pPr marL="0" indent="0">
              <a:lnSpc>
                <a:spcPct val="100000"/>
              </a:lnSpc>
              <a:spcBef>
                <a:spcPts val="1400"/>
              </a:spcBef>
              <a:buNone/>
            </a:pPr>
            <a:endParaRPr lang="en-CA" sz="2200" dirty="0">
              <a:solidFill>
                <a:schemeClr val="accent3">
                  <a:lumMod val="25000"/>
                </a:schemeClr>
              </a:solidFill>
              <a:latin typeface="Abadi"/>
            </a:endParaRPr>
          </a:p>
          <a:p>
            <a:pPr marL="0" indent="0">
              <a:lnSpc>
                <a:spcPct val="100000"/>
              </a:lnSpc>
              <a:spcBef>
                <a:spcPts val="1400"/>
              </a:spcBef>
              <a:buNone/>
            </a:pPr>
            <a:endParaRPr lang="en-CA" sz="2200" dirty="0">
              <a:solidFill>
                <a:schemeClr val="accent3">
                  <a:lumMod val="25000"/>
                </a:schemeClr>
              </a:solidFill>
              <a:latin typeface="Abadi"/>
            </a:endParaRPr>
          </a:p>
          <a:p>
            <a:pPr marL="0" indent="0">
              <a:lnSpc>
                <a:spcPct val="100000"/>
              </a:lnSpc>
              <a:spcBef>
                <a:spcPts val="1400"/>
              </a:spcBef>
              <a:buNone/>
            </a:pPr>
            <a:endParaRPr lang="en-CA" sz="2200" dirty="0">
              <a:solidFill>
                <a:schemeClr val="accent3">
                  <a:lumMod val="25000"/>
                </a:schemeClr>
              </a:solidFill>
              <a:latin typeface="Abadi"/>
            </a:endParaRPr>
          </a:p>
          <a:p>
            <a:pPr marL="0" indent="0">
              <a:lnSpc>
                <a:spcPct val="100000"/>
              </a:lnSpc>
              <a:spcBef>
                <a:spcPts val="1400"/>
              </a:spcBef>
              <a:buNone/>
            </a:pPr>
            <a:endParaRPr lang="en-CA" sz="2200" dirty="0">
              <a:solidFill>
                <a:schemeClr val="accent3">
                  <a:lumMod val="25000"/>
                </a:schemeClr>
              </a:solidFill>
              <a:latin typeface="Abadi"/>
            </a:endParaRPr>
          </a:p>
          <a:p>
            <a:pPr marL="0" indent="0">
              <a:lnSpc>
                <a:spcPct val="100000"/>
              </a:lnSpc>
              <a:spcBef>
                <a:spcPts val="1400"/>
              </a:spcBef>
              <a:buNone/>
            </a:pPr>
            <a:endParaRPr lang="en-CA" sz="2200" dirty="0">
              <a:solidFill>
                <a:schemeClr val="accent3">
                  <a:lumMod val="25000"/>
                </a:schemeClr>
              </a:solidFill>
              <a:latin typeface="Abadi"/>
            </a:endParaRPr>
          </a:p>
          <a:p>
            <a:pPr marL="0" indent="0">
              <a:lnSpc>
                <a:spcPct val="100000"/>
              </a:lnSpc>
              <a:spcBef>
                <a:spcPts val="1400"/>
              </a:spcBef>
              <a:buNone/>
            </a:pPr>
            <a:endParaRPr lang="en-CA" sz="2200" dirty="0">
              <a:solidFill>
                <a:schemeClr val="accent3">
                  <a:lumMod val="25000"/>
                </a:schemeClr>
              </a:solidFill>
              <a:latin typeface="Abadi"/>
            </a:endParaRPr>
          </a:p>
          <a:p>
            <a:pPr marL="0" indent="0">
              <a:lnSpc>
                <a:spcPct val="100000"/>
              </a:lnSpc>
              <a:spcBef>
                <a:spcPts val="1400"/>
              </a:spcBef>
              <a:buNone/>
            </a:pPr>
            <a:endParaRPr lang="en-CA"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CA" sz="2200" dirty="0" smtClean="0">
                <a:solidFill>
                  <a:schemeClr val="accent3">
                    <a:lumMod val="25000"/>
                  </a:schemeClr>
                </a:solidFill>
                <a:latin typeface="Abadi"/>
              </a:rPr>
              <a:t>The most successful launches happened at Payload mass from 2900 to 5000kg.</a:t>
            </a: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smtClean="0">
                <a:solidFill>
                  <a:srgbClr val="0B49CB"/>
                </a:solidFill>
                <a:latin typeface="Abadi"/>
              </a:rPr>
              <a:t>The Scatter Chart to show values for All sites </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850915" y="1448594"/>
            <a:ext cx="10353791" cy="336363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565069" y="1425833"/>
            <a:ext cx="10892903" cy="4599740"/>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smtClean="0">
                <a:solidFill>
                  <a:schemeClr val="accent3">
                    <a:lumMod val="25000"/>
                  </a:schemeClr>
                </a:solidFill>
                <a:latin typeface="Abadi" panose="020B0604020104020204" pitchFamily="34" charset="0"/>
              </a:rPr>
              <a:t>The Decision Tree has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0" y="1293962"/>
            <a:ext cx="10687961" cy="5564038"/>
          </a:xfrm>
          <a:prstGeom prst="rect">
            <a:avLst/>
          </a:prstGeom>
        </p:spPr>
        <p:txBody>
          <a:bodyPr>
            <a:normAutofit/>
          </a:bodyPr>
          <a:lstStyle/>
          <a:p>
            <a:pPr>
              <a:lnSpc>
                <a:spcPct val="100000"/>
              </a:lnSpc>
              <a:spcBef>
                <a:spcPts val="1400"/>
              </a:spcBef>
            </a:pPr>
            <a:r>
              <a:rPr lang="en-CA" sz="2400" dirty="0"/>
              <a:t>L</a:t>
            </a:r>
            <a:r>
              <a:rPr lang="en-CA" sz="2400" dirty="0" smtClean="0"/>
              <a:t>ogistic </a:t>
            </a:r>
            <a:r>
              <a:rPr lang="en-CA" sz="2400" dirty="0"/>
              <a:t>regression can distinguish between the different </a:t>
            </a:r>
            <a:r>
              <a:rPr lang="en-CA" sz="2400" dirty="0" smtClean="0"/>
              <a:t>classes, and </a:t>
            </a:r>
            <a:r>
              <a:rPr lang="en-CA" sz="2400" dirty="0"/>
              <a:t>he major problem is false positives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963642" y="2268030"/>
            <a:ext cx="5816720" cy="415918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a:t>
            </a:r>
            <a:r>
              <a:rPr lang="en-US" sz="8800" dirty="0" smtClean="0">
                <a:solidFill>
                  <a:schemeClr val="accent3">
                    <a:lumMod val="25000"/>
                  </a:schemeClr>
                </a:solidFill>
                <a:latin typeface="Abadi"/>
              </a:rPr>
              <a:t>methodology:</a:t>
            </a:r>
          </a:p>
          <a:p>
            <a:pPr lvl="1">
              <a:lnSpc>
                <a:spcPct val="120000"/>
              </a:lnSpc>
              <a:spcBef>
                <a:spcPts val="1400"/>
              </a:spcBef>
            </a:pPr>
            <a:r>
              <a:rPr lang="en-CA" sz="8400" dirty="0" smtClean="0">
                <a:solidFill>
                  <a:schemeClr val="accent3">
                    <a:lumMod val="25000"/>
                  </a:schemeClr>
                </a:solidFill>
                <a:latin typeface="Abadi"/>
              </a:rPr>
              <a:t>Request </a:t>
            </a:r>
            <a:r>
              <a:rPr lang="en-CA" sz="8400" dirty="0">
                <a:solidFill>
                  <a:schemeClr val="accent3">
                    <a:lumMod val="25000"/>
                  </a:schemeClr>
                </a:solidFill>
                <a:latin typeface="Abadi"/>
              </a:rPr>
              <a:t>and parse the SpaceX launch data using the GET </a:t>
            </a:r>
            <a:r>
              <a:rPr lang="en-CA" sz="8400" dirty="0" smtClean="0">
                <a:solidFill>
                  <a:schemeClr val="accent3">
                    <a:lumMod val="25000"/>
                  </a:schemeClr>
                </a:solidFill>
                <a:latin typeface="Abadi"/>
              </a:rPr>
              <a:t>request</a:t>
            </a:r>
            <a:endParaRPr lang="en-US" sz="8400" dirty="0">
              <a:solidFill>
                <a:schemeClr val="accent3">
                  <a:lumMod val="25000"/>
                </a:schemeClr>
              </a:solidFill>
              <a:latin typeface="Abadi"/>
            </a:endParaRP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nSpc>
                <a:spcPct val="120000"/>
              </a:lnSpc>
              <a:spcBef>
                <a:spcPts val="1400"/>
              </a:spcBef>
            </a:pPr>
            <a:r>
              <a:rPr lang="en-CA" sz="7600" dirty="0">
                <a:solidFill>
                  <a:schemeClr val="bg2">
                    <a:lumMod val="50000"/>
                  </a:schemeClr>
                </a:solidFill>
                <a:latin typeface="Abadi"/>
              </a:rPr>
              <a:t>Perform exploratory Data Analysis and determine Training Labels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How Data is Collected</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SpaceX launch data is collected from SpaceX REST API. </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Data </a:t>
            </a:r>
            <a:r>
              <a:rPr lang="en-US" sz="2200" dirty="0">
                <a:solidFill>
                  <a:schemeClr val="accent3">
                    <a:lumMod val="25000"/>
                  </a:schemeClr>
                </a:solidFill>
                <a:latin typeface="Abadi" panose="020B0604020104020204" pitchFamily="34" charset="0"/>
              </a:rPr>
              <a:t>collection </a:t>
            </a:r>
            <a:r>
              <a:rPr lang="en-US" sz="2200" dirty="0" smtClean="0">
                <a:solidFill>
                  <a:schemeClr val="accent3">
                    <a:lumMod val="25000"/>
                  </a:schemeClr>
                </a:solidFill>
                <a:latin typeface="Abadi" panose="020B0604020104020204" pitchFamily="34" charset="0"/>
              </a:rPr>
              <a:t>process phrases</a:t>
            </a:r>
          </a:p>
          <a:p>
            <a:pPr lvl="1">
              <a:lnSpc>
                <a:spcPct val="100000"/>
              </a:lnSpc>
              <a:spcBef>
                <a:spcPts val="1400"/>
              </a:spcBef>
            </a:pPr>
            <a:r>
              <a:rPr lang="en-CA" sz="1800" b="1" dirty="0"/>
              <a:t>Request and parse the SpaceX launch data using the GET request</a:t>
            </a:r>
          </a:p>
          <a:p>
            <a:pPr lvl="1">
              <a:lnSpc>
                <a:spcPct val="100000"/>
              </a:lnSpc>
              <a:spcBef>
                <a:spcPts val="1400"/>
              </a:spcBef>
            </a:pPr>
            <a:r>
              <a:rPr lang="en-CA" sz="1800" b="1" dirty="0"/>
              <a:t>Filter the </a:t>
            </a:r>
            <a:r>
              <a:rPr lang="en-CA" sz="1800" b="1" dirty="0" err="1"/>
              <a:t>dataframe</a:t>
            </a:r>
            <a:r>
              <a:rPr lang="en-CA" sz="1800" b="1" dirty="0"/>
              <a:t> to only include Falcon 9 </a:t>
            </a:r>
            <a:r>
              <a:rPr lang="en-CA" sz="1800" b="1" dirty="0" smtClean="0"/>
              <a:t>launches</a:t>
            </a:r>
          </a:p>
          <a:p>
            <a:pPr lvl="1">
              <a:lnSpc>
                <a:spcPct val="100000"/>
              </a:lnSpc>
              <a:spcBef>
                <a:spcPts val="1400"/>
              </a:spcBef>
            </a:pPr>
            <a:r>
              <a:rPr lang="en-CA" sz="1800" b="1" dirty="0" smtClean="0"/>
              <a:t>Dealing with Missing Values</a:t>
            </a:r>
          </a:p>
          <a:p>
            <a:pPr lvl="1">
              <a:lnSpc>
                <a:spcPct val="100000"/>
              </a:lnSpc>
              <a:spcBef>
                <a:spcPts val="1400"/>
              </a:spcBef>
            </a:pPr>
            <a:endParaRPr lang="en-US" sz="1800" b="1"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910262" y="1394086"/>
            <a:ext cx="5461000" cy="4605078"/>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394087"/>
            <a:ext cx="4640263" cy="463206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a:t>
            </a:r>
            <a:r>
              <a:rPr lang="en-US" sz="2200" dirty="0" smtClean="0">
                <a:solidFill>
                  <a:schemeClr val="accent3">
                    <a:lumMod val="25000"/>
                  </a:schemeClr>
                </a:solidFill>
                <a:latin typeface="Abadi" panose="020B0604020104020204" pitchFamily="34" charset="0"/>
              </a:rPr>
              <a:t>ey phrases</a:t>
            </a:r>
          </a:p>
          <a:p>
            <a:pPr lvl="1">
              <a:lnSpc>
                <a:spcPct val="100000"/>
              </a:lnSpc>
              <a:spcBef>
                <a:spcPts val="1400"/>
              </a:spcBef>
            </a:pPr>
            <a:r>
              <a:rPr lang="en-CA" sz="1800" dirty="0"/>
              <a:t>R</a:t>
            </a:r>
            <a:r>
              <a:rPr lang="en-CA" sz="1800" dirty="0" smtClean="0"/>
              <a:t>equesting launch </a:t>
            </a:r>
            <a:r>
              <a:rPr lang="en-CA" sz="1800" dirty="0"/>
              <a:t>data from SpaceX API with the </a:t>
            </a:r>
            <a:r>
              <a:rPr lang="en-CA" sz="1800" dirty="0" smtClean="0"/>
              <a:t>URL</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Decode </a:t>
            </a:r>
            <a:r>
              <a:rPr lang="en-CA" sz="1800" dirty="0">
                <a:solidFill>
                  <a:schemeClr val="accent3">
                    <a:lumMod val="25000"/>
                  </a:schemeClr>
                </a:solidFill>
                <a:latin typeface="Abadi" panose="020B0604020104020204" pitchFamily="34" charset="0"/>
              </a:rPr>
              <a:t>the response content as a </a:t>
            </a:r>
            <a:r>
              <a:rPr lang="en-CA" sz="1800" dirty="0" err="1">
                <a:solidFill>
                  <a:schemeClr val="accent3">
                    <a:lumMod val="25000"/>
                  </a:schemeClr>
                </a:solidFill>
                <a:latin typeface="Abadi" panose="020B0604020104020204" pitchFamily="34" charset="0"/>
              </a:rPr>
              <a:t>Json</a:t>
            </a:r>
            <a:r>
              <a:rPr lang="en-CA" sz="1800" dirty="0">
                <a:solidFill>
                  <a:schemeClr val="accent3">
                    <a:lumMod val="25000"/>
                  </a:schemeClr>
                </a:solidFill>
                <a:latin typeface="Abadi" panose="020B0604020104020204" pitchFamily="34" charset="0"/>
              </a:rPr>
              <a:t> using .</a:t>
            </a:r>
            <a:r>
              <a:rPr lang="en-CA" sz="1800" dirty="0" err="1">
                <a:solidFill>
                  <a:schemeClr val="accent3">
                    <a:lumMod val="25000"/>
                  </a:schemeClr>
                </a:solidFill>
                <a:latin typeface="Abadi" panose="020B0604020104020204" pitchFamily="34" charset="0"/>
              </a:rPr>
              <a:t>json</a:t>
            </a:r>
            <a:r>
              <a:rPr lang="en-CA" sz="1800" dirty="0">
                <a:solidFill>
                  <a:schemeClr val="accent3">
                    <a:lumMod val="25000"/>
                  </a:schemeClr>
                </a:solidFill>
                <a:latin typeface="Abadi" panose="020B0604020104020204" pitchFamily="34" charset="0"/>
              </a:rPr>
              <a:t>() and turn it into a Pandas </a:t>
            </a:r>
            <a:r>
              <a:rPr lang="en-CA" sz="1800" dirty="0" err="1">
                <a:solidFill>
                  <a:schemeClr val="accent3">
                    <a:lumMod val="25000"/>
                  </a:schemeClr>
                </a:solidFill>
                <a:latin typeface="Abadi" panose="020B0604020104020204" pitchFamily="34" charset="0"/>
              </a:rPr>
              <a:t>dataframe</a:t>
            </a:r>
            <a:r>
              <a:rPr lang="en-CA" sz="1800" dirty="0">
                <a:solidFill>
                  <a:schemeClr val="accent3">
                    <a:lumMod val="25000"/>
                  </a:schemeClr>
                </a:solidFill>
                <a:latin typeface="Abadi" panose="020B0604020104020204" pitchFamily="34" charset="0"/>
              </a:rPr>
              <a:t> using .</a:t>
            </a:r>
            <a:r>
              <a:rPr lang="en-CA" sz="1800" dirty="0" err="1">
                <a:solidFill>
                  <a:schemeClr val="accent3">
                    <a:lumMod val="25000"/>
                  </a:schemeClr>
                </a:solidFill>
                <a:latin typeface="Abadi" panose="020B0604020104020204" pitchFamily="34" charset="0"/>
              </a:rPr>
              <a:t>json_normalize</a:t>
            </a:r>
            <a:r>
              <a:rPr lang="en-CA" sz="1800" dirty="0" smtClean="0">
                <a:solidFill>
                  <a:schemeClr val="accent3">
                    <a:lumMod val="25000"/>
                  </a:schemeClr>
                </a:solidFill>
                <a:latin typeface="Abadi" panose="020B0604020104020204" pitchFamily="34" charset="0"/>
              </a:rPr>
              <a:t>()</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Replacing missing values</a:t>
            </a:r>
            <a:endParaRPr lang="en-US" sz="2200" dirty="0" smtClean="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SpaceX </a:t>
            </a:r>
            <a:r>
              <a:rPr lang="en-US" sz="2200" dirty="0">
                <a:solidFill>
                  <a:schemeClr val="accent3">
                    <a:lumMod val="25000"/>
                  </a:schemeClr>
                </a:solidFill>
                <a:latin typeface="Abadi" panose="020B0604020104020204" pitchFamily="34" charset="0"/>
              </a:rPr>
              <a:t>API calls notebook: </a:t>
            </a: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github.com/200joyce/Capstone/blob/main/jupyter-labs-spacex-data-collection-api.ipynb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149903"/>
            <a:ext cx="10515600" cy="7644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p:cNvPicPr>
            <a:picLocks noChangeAspect="1"/>
          </p:cNvPicPr>
          <p:nvPr/>
        </p:nvPicPr>
        <p:blipFill>
          <a:blip r:embed="rId4"/>
          <a:stretch>
            <a:fillRect/>
          </a:stretch>
        </p:blipFill>
        <p:spPr>
          <a:xfrm>
            <a:off x="6027738" y="1619630"/>
            <a:ext cx="4381500" cy="1076325"/>
          </a:xfrm>
          <a:prstGeom prst="rect">
            <a:avLst/>
          </a:prstGeom>
        </p:spPr>
      </p:pic>
      <p:pic>
        <p:nvPicPr>
          <p:cNvPr id="8" name="Picture 7"/>
          <p:cNvPicPr>
            <a:picLocks noChangeAspect="1"/>
          </p:cNvPicPr>
          <p:nvPr/>
        </p:nvPicPr>
        <p:blipFill>
          <a:blip r:embed="rId5"/>
          <a:stretch>
            <a:fillRect/>
          </a:stretch>
        </p:blipFill>
        <p:spPr>
          <a:xfrm>
            <a:off x="5933472" y="2921499"/>
            <a:ext cx="5054318" cy="1410709"/>
          </a:xfrm>
          <a:prstGeom prst="rect">
            <a:avLst/>
          </a:prstGeom>
        </p:spPr>
      </p:pic>
      <p:pic>
        <p:nvPicPr>
          <p:cNvPr id="9" name="Picture 8"/>
          <p:cNvPicPr>
            <a:picLocks noChangeAspect="1"/>
          </p:cNvPicPr>
          <p:nvPr/>
        </p:nvPicPr>
        <p:blipFill>
          <a:blip r:embed="rId6"/>
          <a:stretch>
            <a:fillRect/>
          </a:stretch>
        </p:blipFill>
        <p:spPr>
          <a:xfrm>
            <a:off x="6027738" y="4785609"/>
            <a:ext cx="5257874" cy="91440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464695" y="1240100"/>
            <a:ext cx="4389954" cy="5617900"/>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a:rPr>
              <a:t>key phrases:</a:t>
            </a:r>
          </a:p>
          <a:p>
            <a:pPr lvl="1">
              <a:lnSpc>
                <a:spcPct val="100000"/>
              </a:lnSpc>
              <a:spcBef>
                <a:spcPts val="1400"/>
              </a:spcBef>
            </a:pPr>
            <a:r>
              <a:rPr lang="en-CA" sz="1800" dirty="0">
                <a:solidFill>
                  <a:schemeClr val="accent3">
                    <a:lumMod val="25000"/>
                  </a:schemeClr>
                </a:solidFill>
                <a:latin typeface="Abadi" panose="020B0604020104020204" pitchFamily="34" charset="0"/>
              </a:rPr>
              <a:t>First, </a:t>
            </a:r>
            <a:r>
              <a:rPr lang="en-CA" sz="1800" dirty="0" smtClean="0">
                <a:solidFill>
                  <a:schemeClr val="accent3">
                    <a:lumMod val="25000"/>
                  </a:schemeClr>
                </a:solidFill>
                <a:latin typeface="Abadi" panose="020B0604020104020204" pitchFamily="34" charset="0"/>
              </a:rPr>
              <a:t>perform </a:t>
            </a:r>
            <a:r>
              <a:rPr lang="en-CA" sz="1800" dirty="0">
                <a:solidFill>
                  <a:schemeClr val="accent3">
                    <a:lumMod val="25000"/>
                  </a:schemeClr>
                </a:solidFill>
                <a:latin typeface="Abadi" panose="020B0604020104020204" pitchFamily="34" charset="0"/>
              </a:rPr>
              <a:t>an HTTP GET method to request the Falcon9 Launch HTML page, as an HTTP </a:t>
            </a:r>
            <a:r>
              <a:rPr lang="en-CA" sz="1800" dirty="0" smtClean="0">
                <a:solidFill>
                  <a:schemeClr val="accent3">
                    <a:lumMod val="25000"/>
                  </a:schemeClr>
                </a:solidFill>
                <a:latin typeface="Abadi" panose="020B0604020104020204" pitchFamily="34" charset="0"/>
              </a:rPr>
              <a:t>response</a:t>
            </a:r>
          </a:p>
          <a:p>
            <a:pPr lvl="1">
              <a:lnSpc>
                <a:spcPct val="100000"/>
              </a:lnSpc>
              <a:spcBef>
                <a:spcPts val="1400"/>
              </a:spcBef>
            </a:pPr>
            <a:r>
              <a:rPr lang="en-CA" sz="1800" dirty="0"/>
              <a:t>collect all relevant column names from the HTML table </a:t>
            </a:r>
            <a:r>
              <a:rPr lang="en-CA" sz="1800" dirty="0" smtClean="0"/>
              <a:t>header</a:t>
            </a:r>
          </a:p>
          <a:p>
            <a:pPr lvl="1">
              <a:lnSpc>
                <a:spcPct val="100000"/>
              </a:lnSpc>
              <a:spcBef>
                <a:spcPts val="1400"/>
              </a:spcBef>
            </a:pPr>
            <a:r>
              <a:rPr lang="en-CA" sz="1800" dirty="0">
                <a:solidFill>
                  <a:schemeClr val="accent3">
                    <a:lumMod val="25000"/>
                  </a:schemeClr>
                </a:solidFill>
                <a:latin typeface="Abadi" panose="020B0604020104020204" pitchFamily="34" charset="0"/>
              </a:rPr>
              <a:t>fill up the </a:t>
            </a:r>
            <a:r>
              <a:rPr lang="en-CA" sz="1800" dirty="0" err="1">
                <a:solidFill>
                  <a:schemeClr val="accent3">
                    <a:lumMod val="25000"/>
                  </a:schemeClr>
                </a:solidFill>
                <a:latin typeface="Abadi" panose="020B0604020104020204" pitchFamily="34" charset="0"/>
              </a:rPr>
              <a:t>launch_dict</a:t>
            </a:r>
            <a:r>
              <a:rPr lang="en-CA" sz="1800" dirty="0">
                <a:solidFill>
                  <a:schemeClr val="accent3">
                    <a:lumMod val="25000"/>
                  </a:schemeClr>
                </a:solidFill>
                <a:latin typeface="Abadi" panose="020B0604020104020204" pitchFamily="34" charset="0"/>
              </a:rPr>
              <a:t> with launch records extracted from table rows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rPr>
              <a:t>URL of the completed web scraping </a:t>
            </a:r>
            <a:r>
              <a:rPr lang="en-US" sz="2200" dirty="0" smtClean="0">
                <a:solidFill>
                  <a:schemeClr val="accent3">
                    <a:lumMod val="25000"/>
                  </a:schemeClr>
                </a:solidFill>
                <a:latin typeface="Abadi" panose="020B0604020104020204" pitchFamily="34" charset="0"/>
              </a:rPr>
              <a:t>notebook</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https://github.com/200joyce/Capstone/blob/main/jupyter-labs-webscraping%20(3).</a:t>
            </a:r>
            <a:r>
              <a:rPr lang="en-US" sz="2200" dirty="0" smtClean="0">
                <a:solidFill>
                  <a:schemeClr val="accent3">
                    <a:lumMod val="25000"/>
                  </a:schemeClr>
                </a:solidFill>
                <a:latin typeface="Abadi" panose="020B0604020104020204" pitchFamily="34" charset="0"/>
                <a:hlinkClick r:id="rId3"/>
              </a:rPr>
              <a:t>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652462" y="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344774"/>
            <a:ext cx="10515600" cy="7045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201587" y="1240100"/>
            <a:ext cx="6169675" cy="561790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9" name="Picture 8"/>
          <p:cNvPicPr>
            <a:picLocks noChangeAspect="1"/>
          </p:cNvPicPr>
          <p:nvPr/>
        </p:nvPicPr>
        <p:blipFill>
          <a:blip r:embed="rId4"/>
          <a:stretch>
            <a:fillRect/>
          </a:stretch>
        </p:blipFill>
        <p:spPr>
          <a:xfrm>
            <a:off x="5256793" y="1332411"/>
            <a:ext cx="5989794" cy="449705"/>
          </a:xfrm>
          <a:prstGeom prst="rect">
            <a:avLst/>
          </a:prstGeom>
        </p:spPr>
      </p:pic>
      <p:pic>
        <p:nvPicPr>
          <p:cNvPr id="10" name="Picture 9"/>
          <p:cNvPicPr>
            <a:picLocks noChangeAspect="1"/>
          </p:cNvPicPr>
          <p:nvPr/>
        </p:nvPicPr>
        <p:blipFill>
          <a:blip r:embed="rId5"/>
          <a:stretch>
            <a:fillRect/>
          </a:stretch>
        </p:blipFill>
        <p:spPr>
          <a:xfrm>
            <a:off x="5246553" y="3731129"/>
            <a:ext cx="5800725" cy="1143629"/>
          </a:xfrm>
          <a:prstGeom prst="rect">
            <a:avLst/>
          </a:prstGeom>
        </p:spPr>
      </p:pic>
      <p:pic>
        <p:nvPicPr>
          <p:cNvPr id="12" name="Picture 11"/>
          <p:cNvPicPr>
            <a:picLocks noChangeAspect="1"/>
          </p:cNvPicPr>
          <p:nvPr/>
        </p:nvPicPr>
        <p:blipFill>
          <a:blip r:embed="rId6"/>
          <a:stretch>
            <a:fillRect/>
          </a:stretch>
        </p:blipFill>
        <p:spPr>
          <a:xfrm>
            <a:off x="5291518" y="1682503"/>
            <a:ext cx="6010275" cy="2048626"/>
          </a:xfrm>
          <a:prstGeom prst="rect">
            <a:avLst/>
          </a:prstGeom>
        </p:spPr>
      </p:pic>
      <p:pic>
        <p:nvPicPr>
          <p:cNvPr id="13" name="Picture 12"/>
          <p:cNvPicPr>
            <a:picLocks noChangeAspect="1"/>
          </p:cNvPicPr>
          <p:nvPr/>
        </p:nvPicPr>
        <p:blipFill>
          <a:blip r:embed="rId7"/>
          <a:stretch>
            <a:fillRect/>
          </a:stretch>
        </p:blipFill>
        <p:spPr>
          <a:xfrm>
            <a:off x="5295900" y="5004762"/>
            <a:ext cx="5872162" cy="161323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http://schemas.openxmlformats.org/package/2006/metadata/core-properties"/>
    <ds:schemaRef ds:uri="http://purl.org/dc/elements/1.1/"/>
    <ds:schemaRef ds:uri="http://schemas.microsoft.com/office/2006/documentManagement/types"/>
    <ds:schemaRef ds:uri="http://purl.org/dc/dcmitype/"/>
    <ds:schemaRef ds:uri="http://purl.org/dc/terms/"/>
    <ds:schemaRef ds:uri="http://www.w3.org/XML/1998/namespace"/>
    <ds:schemaRef ds:uri="http://schemas.microsoft.com/office/infopath/2007/PartnerControls"/>
    <ds:schemaRef ds:uri="f80a141d-92ca-4d3d-9308-f7e7b1d44ce8"/>
    <ds:schemaRef ds:uri="http://schemas.microsoft.com/office/2006/metadata/propertie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11548</TotalTime>
  <Words>1709</Words>
  <Application>Microsoft Office PowerPoint</Application>
  <PresentationFormat>Widescreen</PresentationFormat>
  <Paragraphs>370</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IBM Plex Mono SemiBold</vt:lpstr>
      <vt:lpstr>IBM Plex Mono Text</vt:lpstr>
      <vt:lpstr>SF Pro</vt:lpstr>
      <vt:lpstr>Arial</vt:lpstr>
      <vt:lpstr>Calibri</vt:lpstr>
      <vt:lpstr>Calibri Light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hxw</cp:lastModifiedBy>
  <cp:revision>260</cp:revision>
  <dcterms:created xsi:type="dcterms:W3CDTF">2021-04-29T18:58:34Z</dcterms:created>
  <dcterms:modified xsi:type="dcterms:W3CDTF">2023-12-01T04:04:16Z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